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1.xml" ContentType="application/inkml+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notesSlides/notesSlide41.xml" ContentType="application/vnd.openxmlformats-officedocument.presentationml.notesSlide+xml"/>
  <Override PartName="/ppt/ink/ink5.xml" ContentType="application/inkml+xml"/>
  <Override PartName="/ppt/notesSlides/notesSlide42.xml" ContentType="application/vnd.openxmlformats-officedocument.presentationml.notesSlide+xml"/>
  <Override PartName="/ppt/ink/ink6.xml" ContentType="application/inkml+xml"/>
  <Override PartName="/ppt/ink/ink7.xml" ContentType="application/inkml+xml"/>
  <Override PartName="/ppt/ink/ink8.xml" ContentType="application/inkml+xml"/>
  <Override PartName="/ppt/notesSlides/notesSlide43.xml" ContentType="application/vnd.openxmlformats-officedocument.presentationml.notesSlide+xml"/>
  <Override PartName="/ppt/ink/ink9.xml" ContentType="application/inkml+xml"/>
  <Override PartName="/ppt/notesSlides/notesSlide44.xml" ContentType="application/vnd.openxmlformats-officedocument.presentationml.notesSlide+xml"/>
  <Override PartName="/ppt/ink/ink10.xml" ContentType="application/inkml+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0"/>
  </p:notesMasterIdLst>
  <p:handoutMasterIdLst>
    <p:handoutMasterId r:id="rId81"/>
  </p:handoutMasterIdLst>
  <p:sldIdLst>
    <p:sldId id="256" r:id="rId2"/>
    <p:sldId id="258" r:id="rId3"/>
    <p:sldId id="368" r:id="rId4"/>
    <p:sldId id="429" r:id="rId5"/>
    <p:sldId id="259" r:id="rId6"/>
    <p:sldId id="261" r:id="rId7"/>
    <p:sldId id="433" r:id="rId8"/>
    <p:sldId id="430" r:id="rId9"/>
    <p:sldId id="432" r:id="rId10"/>
    <p:sldId id="295" r:id="rId11"/>
    <p:sldId id="331" r:id="rId12"/>
    <p:sldId id="332" r:id="rId13"/>
    <p:sldId id="431" r:id="rId14"/>
    <p:sldId id="434" r:id="rId15"/>
    <p:sldId id="409" r:id="rId16"/>
    <p:sldId id="369" r:id="rId17"/>
    <p:sldId id="414" r:id="rId18"/>
    <p:sldId id="260" r:id="rId19"/>
    <p:sldId id="262" r:id="rId20"/>
    <p:sldId id="279" r:id="rId21"/>
    <p:sldId id="410" r:id="rId22"/>
    <p:sldId id="314" r:id="rId23"/>
    <p:sldId id="281" r:id="rId24"/>
    <p:sldId id="282" r:id="rId25"/>
    <p:sldId id="283" r:id="rId26"/>
    <p:sldId id="285" r:id="rId27"/>
    <p:sldId id="287" r:id="rId28"/>
    <p:sldId id="289" r:id="rId29"/>
    <p:sldId id="290" r:id="rId30"/>
    <p:sldId id="435" r:id="rId31"/>
    <p:sldId id="440" r:id="rId32"/>
    <p:sldId id="436" r:id="rId33"/>
    <p:sldId id="441" r:id="rId34"/>
    <p:sldId id="442" r:id="rId35"/>
    <p:sldId id="451" r:id="rId36"/>
    <p:sldId id="452" r:id="rId37"/>
    <p:sldId id="445" r:id="rId38"/>
    <p:sldId id="443" r:id="rId39"/>
    <p:sldId id="450" r:id="rId40"/>
    <p:sldId id="444" r:id="rId41"/>
    <p:sldId id="416" r:id="rId42"/>
    <p:sldId id="449" r:id="rId43"/>
    <p:sldId id="446" r:id="rId44"/>
    <p:sldId id="291" r:id="rId45"/>
    <p:sldId id="301" r:id="rId46"/>
    <p:sldId id="333" r:id="rId47"/>
    <p:sldId id="334" r:id="rId48"/>
    <p:sldId id="424" r:id="rId49"/>
    <p:sldId id="337" r:id="rId50"/>
    <p:sldId id="336" r:id="rId51"/>
    <p:sldId id="338" r:id="rId52"/>
    <p:sldId id="339" r:id="rId53"/>
    <p:sldId id="340" r:id="rId54"/>
    <p:sldId id="448" r:id="rId55"/>
    <p:sldId id="304" r:id="rId56"/>
    <p:sldId id="348" r:id="rId57"/>
    <p:sldId id="343" r:id="rId58"/>
    <p:sldId id="447" r:id="rId59"/>
    <p:sldId id="347" r:id="rId60"/>
    <p:sldId id="346" r:id="rId61"/>
    <p:sldId id="341" r:id="rId62"/>
    <p:sldId id="344" r:id="rId63"/>
    <p:sldId id="345" r:id="rId64"/>
    <p:sldId id="355" r:id="rId65"/>
    <p:sldId id="356" r:id="rId66"/>
    <p:sldId id="313" r:id="rId67"/>
    <p:sldId id="321" r:id="rId68"/>
    <p:sldId id="358" r:id="rId69"/>
    <p:sldId id="320" r:id="rId70"/>
    <p:sldId id="299" r:id="rId71"/>
    <p:sldId id="350" r:id="rId72"/>
    <p:sldId id="351" r:id="rId73"/>
    <p:sldId id="353" r:id="rId74"/>
    <p:sldId id="352" r:id="rId75"/>
    <p:sldId id="354" r:id="rId76"/>
    <p:sldId id="316" r:id="rId77"/>
    <p:sldId id="317" r:id="rId78"/>
    <p:sldId id="415" r:id="rId79"/>
  </p:sldIdLst>
  <p:sldSz cx="12192000" cy="6858000"/>
  <p:notesSz cx="6858000" cy="9144000"/>
  <p:embeddedFontLst>
    <p:embeddedFont>
      <p:font typeface="Esteban" panose="02000000000000000000" pitchFamily="2" charset="0"/>
      <p:regular r:id="rId82"/>
    </p:embeddedFont>
    <p:embeddedFont>
      <p:font typeface="Fira Code" pitchFamily="1" charset="0"/>
      <p:regular r:id="rId83"/>
      <p:bold r:id="rId84"/>
    </p:embeddedFont>
    <p:embeddedFont>
      <p:font typeface="Montserrat" panose="00000500000000000000" pitchFamily="2" charset="0"/>
      <p:regular r:id="rId85"/>
      <p:bold r:id="rId86"/>
      <p:italic r:id="rId87"/>
      <p:boldItalic r:id="rId88"/>
    </p:embeddedFont>
    <p:embeddedFont>
      <p:font typeface="Source Sans Pro" panose="020B0503030403020204" pitchFamily="34" charset="0"/>
      <p:regular r:id="rId89"/>
      <p:bold r:id="rId90"/>
      <p:italic r:id="rId91"/>
      <p:boldItalic r:id="rId92"/>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C1)" id="{16E25BFD-B8B8-4E15-8221-99C6BF3B4192}">
          <p14:sldIdLst>
            <p14:sldId id="256"/>
            <p14:sldId id="258"/>
            <p14:sldId id="368"/>
            <p14:sldId id="429"/>
            <p14:sldId id="259"/>
            <p14:sldId id="261"/>
            <p14:sldId id="433"/>
            <p14:sldId id="430"/>
            <p14:sldId id="432"/>
            <p14:sldId id="295"/>
            <p14:sldId id="331"/>
            <p14:sldId id="332"/>
            <p14:sldId id="431"/>
            <p14:sldId id="434"/>
            <p14:sldId id="409"/>
            <p14:sldId id="369"/>
            <p14:sldId id="414"/>
            <p14:sldId id="260"/>
            <p14:sldId id="262"/>
          </p14:sldIdLst>
        </p14:section>
        <p14:section name="Defining needs" id="{ACC15DFC-9AA0-477C-B9FC-F552AEC01FDC}">
          <p14:sldIdLst>
            <p14:sldId id="279"/>
            <p14:sldId id="410"/>
            <p14:sldId id="314"/>
            <p14:sldId id="281"/>
            <p14:sldId id="282"/>
            <p14:sldId id="283"/>
            <p14:sldId id="285"/>
            <p14:sldId id="287"/>
            <p14:sldId id="289"/>
            <p14:sldId id="290"/>
            <p14:sldId id="435"/>
            <p14:sldId id="440"/>
            <p14:sldId id="436"/>
            <p14:sldId id="441"/>
            <p14:sldId id="442"/>
            <p14:sldId id="451"/>
            <p14:sldId id="452"/>
            <p14:sldId id="445"/>
            <p14:sldId id="443"/>
            <p14:sldId id="450"/>
            <p14:sldId id="444"/>
            <p14:sldId id="416"/>
            <p14:sldId id="449"/>
            <p14:sldId id="446"/>
            <p14:sldId id="291"/>
            <p14:sldId id="301"/>
            <p14:sldId id="333"/>
            <p14:sldId id="334"/>
            <p14:sldId id="424"/>
            <p14:sldId id="337"/>
            <p14:sldId id="336"/>
            <p14:sldId id="338"/>
            <p14:sldId id="339"/>
            <p14:sldId id="340"/>
            <p14:sldId id="448"/>
            <p14:sldId id="304"/>
            <p14:sldId id="348"/>
            <p14:sldId id="343"/>
            <p14:sldId id="447"/>
            <p14:sldId id="347"/>
            <p14:sldId id="346"/>
            <p14:sldId id="341"/>
            <p14:sldId id="344"/>
            <p14:sldId id="345"/>
            <p14:sldId id="355"/>
            <p14:sldId id="356"/>
            <p14:sldId id="313"/>
            <p14:sldId id="321"/>
            <p14:sldId id="358"/>
            <p14:sldId id="320"/>
            <p14:sldId id="299"/>
            <p14:sldId id="350"/>
            <p14:sldId id="351"/>
            <p14:sldId id="353"/>
            <p14:sldId id="352"/>
            <p14:sldId id="354"/>
            <p14:sldId id="316"/>
            <p14:sldId id="317"/>
            <p14:sldId id="41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DB0"/>
    <a:srgbClr val="FDFBF9"/>
    <a:srgbClr val="0C0804"/>
    <a:srgbClr val="1F9ED3"/>
    <a:srgbClr val="3391B0"/>
    <a:srgbClr val="EB6E40"/>
    <a:srgbClr val="1891C3"/>
    <a:srgbClr val="C8EAF8"/>
    <a:srgbClr val="F9D4C7"/>
    <a:srgbClr val="D9D8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29" autoAdjust="0"/>
    <p:restoredTop sz="89542" autoAdjust="0"/>
  </p:normalViewPr>
  <p:slideViewPr>
    <p:cSldViewPr snapToGrid="0">
      <p:cViewPr varScale="1">
        <p:scale>
          <a:sx n="105" d="100"/>
          <a:sy n="105" d="100"/>
        </p:scale>
        <p:origin x="102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3.fntdata"/><Relationship Id="rId89" Type="http://schemas.openxmlformats.org/officeDocument/2006/relationships/font" Target="fonts/font8.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9.fntdata"/><Relationship Id="rId95" Type="http://schemas.openxmlformats.org/officeDocument/2006/relationships/theme" Target="theme/theme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85" Type="http://schemas.openxmlformats.org/officeDocument/2006/relationships/font" Target="fonts/font4.fntdata"/><Relationship Id="rId93"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2.fntdata"/><Relationship Id="rId88" Type="http://schemas.openxmlformats.org/officeDocument/2006/relationships/font" Target="fonts/font7.fntdata"/><Relationship Id="rId91" Type="http://schemas.openxmlformats.org/officeDocument/2006/relationships/font" Target="fonts/font10.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handoutMaster" Target="handoutMasters/handoutMaster1.xml"/><Relationship Id="rId86" Type="http://schemas.openxmlformats.org/officeDocument/2006/relationships/font" Target="fonts/font5.fntdata"/><Relationship Id="rId9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1.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6.fntdata"/><Relationship Id="rId61" Type="http://schemas.openxmlformats.org/officeDocument/2006/relationships/slide" Target="slides/slide60.xml"/><Relationship Id="rId82"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672AE929-947F-54AF-FA86-862A7B8C50B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6FB245DA-9F3B-66B2-BF12-EA5A3CB27D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62B388-E28C-4954-A860-13DF77ADB2E7}" type="datetimeFigureOut">
              <a:rPr lang="fr-FR" smtClean="0"/>
              <a:t>08/09/2025</a:t>
            </a:fld>
            <a:endParaRPr lang="fr-FR"/>
          </a:p>
        </p:txBody>
      </p:sp>
      <p:sp>
        <p:nvSpPr>
          <p:cNvPr id="4" name="Espace réservé du pied de page 3">
            <a:extLst>
              <a:ext uri="{FF2B5EF4-FFF2-40B4-BE49-F238E27FC236}">
                <a16:creationId xmlns:a16="http://schemas.microsoft.com/office/drawing/2014/main" id="{32A01E7F-F2A6-49F5-67A9-7B4D2B33CA0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24E26734-4ED7-F8BD-92EF-432D455DF0C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C4CF5E7-CA4B-40AD-BE1D-06429DE8B1E3}" type="slidenum">
              <a:rPr lang="fr-FR" smtClean="0"/>
              <a:t>‹N°›</a:t>
            </a:fld>
            <a:endParaRPr lang="fr-FR"/>
          </a:p>
        </p:txBody>
      </p:sp>
    </p:spTree>
    <p:extLst>
      <p:ext uri="{BB962C8B-B14F-4D97-AF65-F5344CB8AC3E}">
        <p14:creationId xmlns:p14="http://schemas.microsoft.com/office/powerpoint/2010/main" val="1876297376"/>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1T15:57:24.93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1,'5223'0,"-5226"0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4:04:27.763"/>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0,'1605'0,"-1584"0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30.693"/>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0 26,'123'2,"134"-5,-166-9,-56 7,60-3,48 9,-123-1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32.046"/>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0 25,'964'0,"-934"-1,51-10,19-1,-79 12</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35.144"/>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1 0,'4'0,"5"0,6 0,4 0,3 0,1 0,2 0,0 0,0 0,0 0,-1 0,1 0,-1 0,0 0,0 0,-4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48.58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26,'5'-5,"4"0,6 0,4 0,7 2,3 2,5 0,0 0,-1 1,-2 0,2 1,3-1,0 0,-3 0,-6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52.12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0,'645'0,"-620"0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32:13.758"/>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0,'983'0,"-772"12,-5 1,-171-11,48 8,7 1,-70-10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32:17.078"/>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1,'3140'0,"-3119"0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32:26.313"/>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25,'148'2,"160"-5,-222-8,-50 5,58-1,-47 8,-26-1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32:01.768"/>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26,'151'-12,"-17"1,394 9,-272 3,-231-1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54:34.928"/>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1,'1726'0,"-1706"0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54:37.476"/>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3,'151'-2,"161"4,-216 10,31 0,476-11,-286-3,-108-10,4 0,372 13,-564-1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54:40.102"/>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0,'2439'0,"-2414"0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4:01:18.440"/>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0,'47'1,"0"1,51 9,-21-2,0-4,113-7,-56 0,2719 2,-2833 0</inkml:trace>
</inkml:ink>
</file>

<file path=ppt/media/image1.png>
</file>

<file path=ppt/media/image10.png>
</file>

<file path=ppt/media/image11.jpg>
</file>

<file path=ppt/media/image12.png>
</file>

<file path=ppt/media/image13.png>
</file>

<file path=ppt/media/image14.svg>
</file>

<file path=ppt/media/image15.png>
</file>

<file path=ppt/media/image16.png>
</file>

<file path=ppt/media/image17.jpg>
</file>

<file path=ppt/media/image18.png>
</file>

<file path=ppt/media/image180.png>
</file>

<file path=ppt/media/image19.png>
</file>

<file path=ppt/media/image190.png>
</file>

<file path=ppt/media/image2.png>
</file>

<file path=ppt/media/image20.svg>
</file>

<file path=ppt/media/image200.png>
</file>

<file path=ppt/media/image21.png>
</file>

<file path=ppt/media/image210.png>
</file>

<file path=ppt/media/image22.png>
</file>

<file path=ppt/media/image220.png>
</file>

<file path=ppt/media/image23.svg>
</file>

<file path=ppt/media/image230.png>
</file>

<file path=ppt/media/image24.png>
</file>

<file path=ppt/media/image240.png>
</file>

<file path=ppt/media/image25.png>
</file>

<file path=ppt/media/image250.png>
</file>

<file path=ppt/media/image26.png>
</file>

<file path=ppt/media/image260.png>
</file>

<file path=ppt/media/image27.png>
</file>

<file path=ppt/media/image28.png>
</file>

<file path=ppt/media/image29.jpg>
</file>

<file path=ppt/media/image3.png>
</file>

<file path=ppt/media/image30.jpg>
</file>

<file path=ppt/media/image31.png>
</file>

<file path=ppt/media/image32.svg>
</file>

<file path=ppt/media/image33.png>
</file>

<file path=ppt/media/image34.png>
</file>

<file path=ppt/media/image35.svg>
</file>

<file path=ppt/media/image350.png>
</file>

<file path=ppt/media/image36.png>
</file>

<file path=ppt/media/image360.png>
</file>

<file path=ppt/media/image37.png>
</file>

<file path=ppt/media/image370.png>
</file>

<file path=ppt/media/image38.png>
</file>

<file path=ppt/media/image380.png>
</file>

<file path=ppt/media/image39.png>
</file>

<file path=ppt/media/image390.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jpg>
</file>

<file path=ppt/media/image51.png>
</file>

<file path=ppt/media/image52.png>
</file>

<file path=ppt/media/image53.png>
</file>

<file path=ppt/media/image54.png>
</file>

<file path=ppt/media/image55.png>
</file>

<file path=ppt/media/image56.sv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svg>
</file>

<file path=ppt/media/image8.jpeg>
</file>

<file path=ppt/media/image9.png>
</file>

<file path=ppt/media/image90.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6A9FB1-57B7-40A8-A35B-8FCF7356B355}" type="datetimeFigureOut">
              <a:rPr lang="en-GB" smtClean="0"/>
              <a:t>08/09/2025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2EC21E-A6F6-4C42-B0A9-7BADF486F0B3}" type="slidenum">
              <a:rPr lang="en-GB" smtClean="0"/>
              <a:t>‹N°›</a:t>
            </a:fld>
            <a:endParaRPr lang="en-GB"/>
          </a:p>
        </p:txBody>
      </p:sp>
    </p:spTree>
    <p:extLst>
      <p:ext uri="{BB962C8B-B14F-4D97-AF65-F5344CB8AC3E}">
        <p14:creationId xmlns:p14="http://schemas.microsoft.com/office/powerpoint/2010/main" val="11924426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Practical exercises using (mainly) dirty data</a:t>
            </a:r>
            <a:r>
              <a:rPr lang="en-GB" dirty="0"/>
              <a:t>: tell them that’s a problem and that working on toys dataset doesn’t prepare you to all the data manipulation you’ll have to do</a:t>
            </a:r>
            <a:endParaRPr lang="en-US" dirty="0"/>
          </a:p>
        </p:txBody>
      </p:sp>
      <p:sp>
        <p:nvSpPr>
          <p:cNvPr id="4" name="Slide Number Placeholder 3"/>
          <p:cNvSpPr>
            <a:spLocks noGrp="1"/>
          </p:cNvSpPr>
          <p:nvPr>
            <p:ph type="sldNum" sz="quarter" idx="5"/>
          </p:nvPr>
        </p:nvSpPr>
        <p:spPr/>
        <p:txBody>
          <a:bodyPr/>
          <a:lstStyle/>
          <a:p>
            <a:fld id="{A62EC21E-A6F6-4C42-B0A9-7BADF486F0B3}" type="slidenum">
              <a:rPr lang="en-GB" smtClean="0"/>
              <a:t>2</a:t>
            </a:fld>
            <a:endParaRPr lang="en-GB"/>
          </a:p>
        </p:txBody>
      </p:sp>
    </p:spTree>
    <p:extLst>
      <p:ext uri="{BB962C8B-B14F-4D97-AF65-F5344CB8AC3E}">
        <p14:creationId xmlns:p14="http://schemas.microsoft.com/office/powerpoint/2010/main" val="27571358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Explaining</a:t>
            </a:r>
            <a:r>
              <a:rPr lang="fr-FR" dirty="0"/>
              <a:t> </a:t>
            </a:r>
            <a:r>
              <a:rPr lang="fr-FR" dirty="0" err="1"/>
              <a:t>your</a:t>
            </a:r>
            <a:r>
              <a:rPr lang="fr-FR" dirty="0"/>
              <a:t> </a:t>
            </a:r>
            <a:r>
              <a:rPr lang="fr-FR" dirty="0" err="1"/>
              <a:t>problems</a:t>
            </a:r>
            <a:r>
              <a:rPr lang="fr-FR" dirty="0"/>
              <a:t> in </a:t>
            </a:r>
            <a:r>
              <a:rPr lang="fr-FR" dirty="0" err="1"/>
              <a:t>writing</a:t>
            </a:r>
            <a:r>
              <a:rPr lang="fr-FR" dirty="0"/>
              <a:t> or to </a:t>
            </a:r>
            <a:r>
              <a:rPr lang="fr-FR" dirty="0" err="1"/>
              <a:t>someone</a:t>
            </a:r>
            <a:r>
              <a:rPr lang="fr-FR" dirty="0"/>
              <a:t> </a:t>
            </a:r>
            <a:r>
              <a:rPr lang="fr-FR" dirty="0" err="1"/>
              <a:t>is</a:t>
            </a:r>
            <a:r>
              <a:rPr lang="fr-FR" dirty="0"/>
              <a:t> </a:t>
            </a:r>
            <a:r>
              <a:rPr lang="fr-FR" dirty="0" err="1"/>
              <a:t>actually</a:t>
            </a:r>
            <a:r>
              <a:rPr lang="fr-FR" dirty="0"/>
              <a:t> </a:t>
            </a:r>
            <a:r>
              <a:rPr lang="fr-FR" dirty="0" err="1"/>
              <a:t>great</a:t>
            </a:r>
            <a:r>
              <a:rPr lang="fr-FR" dirty="0"/>
              <a:t> for </a:t>
            </a:r>
            <a:r>
              <a:rPr lang="fr-FR" dirty="0" err="1"/>
              <a:t>problem</a:t>
            </a:r>
            <a:r>
              <a:rPr lang="fr-FR" dirty="0"/>
              <a:t> </a:t>
            </a:r>
            <a:r>
              <a:rPr lang="fr-FR" dirty="0" err="1"/>
              <a:t>solving</a:t>
            </a:r>
            <a:r>
              <a:rPr lang="fr-FR" dirty="0"/>
              <a:t> : https://en.wikipedia.org/wiki/Rubber_duck_debugging </a:t>
            </a:r>
          </a:p>
        </p:txBody>
      </p:sp>
      <p:sp>
        <p:nvSpPr>
          <p:cNvPr id="4" name="Espace réservé du numéro de diapositive 3"/>
          <p:cNvSpPr>
            <a:spLocks noGrp="1"/>
          </p:cNvSpPr>
          <p:nvPr>
            <p:ph type="sldNum" sz="quarter" idx="5"/>
          </p:nvPr>
        </p:nvSpPr>
        <p:spPr/>
        <p:txBody>
          <a:bodyPr/>
          <a:lstStyle/>
          <a:p>
            <a:fld id="{A62EC21E-A6F6-4C42-B0A9-7BADF486F0B3}" type="slidenum">
              <a:rPr lang="en-GB" smtClean="0"/>
              <a:t>13</a:t>
            </a:fld>
            <a:endParaRPr lang="en-GB"/>
          </a:p>
        </p:txBody>
      </p:sp>
    </p:spTree>
    <p:extLst>
      <p:ext uri="{BB962C8B-B14F-4D97-AF65-F5344CB8AC3E}">
        <p14:creationId xmlns:p14="http://schemas.microsoft.com/office/powerpoint/2010/main" val="109389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04D9F8-993E-190B-488C-498B1A0C352B}"/>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FC2BF356-6EC2-CEE4-A697-DECDB701659F}"/>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5167750D-5072-451C-F03C-4D0BE68C1351}"/>
              </a:ext>
            </a:extLst>
          </p:cNvPr>
          <p:cNvSpPr>
            <a:spLocks noGrp="1"/>
          </p:cNvSpPr>
          <p:nvPr>
            <p:ph type="body" idx="1"/>
          </p:nvPr>
        </p:nvSpPr>
        <p:spPr/>
        <p:txBody>
          <a:bodyPr/>
          <a:lstStyle/>
          <a:p>
            <a:r>
              <a:rPr lang="fr-FR" dirty="0" err="1"/>
              <a:t>Also</a:t>
            </a:r>
            <a:r>
              <a:rPr lang="fr-FR" dirty="0"/>
              <a:t>: use </a:t>
            </a:r>
            <a:r>
              <a:rPr lang="fr-FR" dirty="0" err="1"/>
              <a:t>them</a:t>
            </a:r>
            <a:r>
              <a:rPr lang="fr-FR" dirty="0"/>
              <a:t> </a:t>
            </a:r>
            <a:r>
              <a:rPr lang="fr-FR" dirty="0" err="1"/>
              <a:t>while</a:t>
            </a:r>
            <a:r>
              <a:rPr lang="fr-FR" dirty="0"/>
              <a:t> </a:t>
            </a:r>
            <a:r>
              <a:rPr lang="fr-FR" dirty="0" err="1"/>
              <a:t>they</a:t>
            </a:r>
            <a:r>
              <a:rPr lang="fr-FR" dirty="0"/>
              <a:t> are free. </a:t>
            </a:r>
            <a:r>
              <a:rPr lang="fr-FR" dirty="0" err="1"/>
              <a:t>They</a:t>
            </a:r>
            <a:r>
              <a:rPr lang="fr-FR" dirty="0"/>
              <a:t> are </a:t>
            </a:r>
            <a:r>
              <a:rPr lang="fr-FR" dirty="0" err="1"/>
              <a:t>currently</a:t>
            </a:r>
            <a:r>
              <a:rPr lang="fr-FR" dirty="0"/>
              <a:t> operating at </a:t>
            </a:r>
            <a:r>
              <a:rPr lang="fr-FR" dirty="0" err="1"/>
              <a:t>huge</a:t>
            </a:r>
            <a:r>
              <a:rPr lang="fr-FR" dirty="0"/>
              <a:t> </a:t>
            </a:r>
            <a:r>
              <a:rPr lang="fr-FR" dirty="0" err="1"/>
              <a:t>losses</a:t>
            </a:r>
            <a:r>
              <a:rPr lang="fr-FR" dirty="0"/>
              <a:t> (and </a:t>
            </a:r>
            <a:r>
              <a:rPr lang="fr-FR" dirty="0" err="1"/>
              <a:t>you</a:t>
            </a:r>
            <a:r>
              <a:rPr lang="fr-FR" dirty="0"/>
              <a:t> </a:t>
            </a:r>
            <a:r>
              <a:rPr lang="fr-FR" dirty="0" err="1"/>
              <a:t>may</a:t>
            </a:r>
            <a:r>
              <a:rPr lang="fr-FR" dirty="0"/>
              <a:t> have </a:t>
            </a:r>
            <a:r>
              <a:rPr lang="fr-FR" dirty="0" err="1"/>
              <a:t>heard</a:t>
            </a:r>
            <a:r>
              <a:rPr lang="fr-FR" dirty="0"/>
              <a:t> of the AI </a:t>
            </a:r>
            <a:r>
              <a:rPr lang="fr-FR" dirty="0" err="1"/>
              <a:t>bubble</a:t>
            </a:r>
            <a:r>
              <a:rPr lang="fr-FR" dirty="0"/>
              <a:t>). </a:t>
            </a:r>
            <a:r>
              <a:rPr lang="fr-FR" dirty="0" err="1"/>
              <a:t>Maybe</a:t>
            </a:r>
            <a:r>
              <a:rPr lang="fr-FR" dirty="0"/>
              <a:t> all the business </a:t>
            </a:r>
            <a:r>
              <a:rPr lang="fr-FR" dirty="0" err="1"/>
              <a:t>models</a:t>
            </a:r>
            <a:r>
              <a:rPr lang="fr-FR" dirty="0"/>
              <a:t> </a:t>
            </a:r>
            <a:r>
              <a:rPr lang="fr-FR" dirty="0" err="1"/>
              <a:t>will</a:t>
            </a:r>
            <a:r>
              <a:rPr lang="fr-FR" dirty="0"/>
              <a:t> change in the future, </a:t>
            </a:r>
            <a:r>
              <a:rPr lang="fr-FR" dirty="0" err="1"/>
              <a:t>who</a:t>
            </a:r>
            <a:r>
              <a:rPr lang="fr-FR" dirty="0"/>
              <a:t> </a:t>
            </a:r>
            <a:r>
              <a:rPr lang="fr-FR" dirty="0" err="1"/>
              <a:t>knows</a:t>
            </a:r>
            <a:r>
              <a:rPr lang="fr-FR" dirty="0"/>
              <a:t>.</a:t>
            </a:r>
          </a:p>
        </p:txBody>
      </p:sp>
      <p:sp>
        <p:nvSpPr>
          <p:cNvPr id="4" name="Espace réservé du numéro de diapositive 3">
            <a:extLst>
              <a:ext uri="{FF2B5EF4-FFF2-40B4-BE49-F238E27FC236}">
                <a16:creationId xmlns:a16="http://schemas.microsoft.com/office/drawing/2014/main" id="{F01F6A3B-341F-9F3D-A46D-22E18AB5C414}"/>
              </a:ext>
            </a:extLst>
          </p:cNvPr>
          <p:cNvSpPr>
            <a:spLocks noGrp="1"/>
          </p:cNvSpPr>
          <p:nvPr>
            <p:ph type="sldNum" sz="quarter" idx="5"/>
          </p:nvPr>
        </p:nvSpPr>
        <p:spPr/>
        <p:txBody>
          <a:bodyPr/>
          <a:lstStyle/>
          <a:p>
            <a:fld id="{A62EC21E-A6F6-4C42-B0A9-7BADF486F0B3}" type="slidenum">
              <a:rPr lang="en-GB" smtClean="0"/>
              <a:t>14</a:t>
            </a:fld>
            <a:endParaRPr lang="en-GB"/>
          </a:p>
        </p:txBody>
      </p:sp>
    </p:spTree>
    <p:extLst>
      <p:ext uri="{BB962C8B-B14F-4D97-AF65-F5344CB8AC3E}">
        <p14:creationId xmlns:p14="http://schemas.microsoft.com/office/powerpoint/2010/main" val="3897715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A62EC21E-A6F6-4C42-B0A9-7BADF486F0B3}" type="slidenum">
              <a:rPr lang="en-GB" smtClean="0"/>
              <a:t>15</a:t>
            </a:fld>
            <a:endParaRPr lang="en-GB"/>
          </a:p>
        </p:txBody>
      </p:sp>
    </p:spTree>
    <p:extLst>
      <p:ext uri="{BB962C8B-B14F-4D97-AF65-F5344CB8AC3E}">
        <p14:creationId xmlns:p14="http://schemas.microsoft.com/office/powerpoint/2010/main" val="2861940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Check the average salary for your job on Glassdoor or the APEC, bump that by 10% when negotiating</a:t>
            </a:r>
            <a:r>
              <a:rPr lang="fr-FR" dirty="0"/>
              <a:t>: </a:t>
            </a:r>
            <a:r>
              <a:rPr lang="fr-FR" dirty="0" err="1"/>
              <a:t>worst</a:t>
            </a:r>
            <a:r>
              <a:rPr lang="fr-FR" dirty="0"/>
              <a:t> </a:t>
            </a:r>
            <a:r>
              <a:rPr lang="fr-FR" dirty="0" err="1"/>
              <a:t>thing</a:t>
            </a:r>
            <a:r>
              <a:rPr lang="fr-FR" dirty="0"/>
              <a:t> </a:t>
            </a:r>
            <a:r>
              <a:rPr lang="fr-FR" dirty="0" err="1"/>
              <a:t>they</a:t>
            </a:r>
            <a:r>
              <a:rPr lang="fr-FR" dirty="0"/>
              <a:t> </a:t>
            </a:r>
            <a:r>
              <a:rPr lang="fr-FR" dirty="0" err="1"/>
              <a:t>will</a:t>
            </a:r>
            <a:r>
              <a:rPr lang="fr-FR" dirty="0"/>
              <a:t> </a:t>
            </a:r>
            <a:r>
              <a:rPr lang="fr-FR" dirty="0" err="1"/>
              <a:t>say</a:t>
            </a:r>
            <a:r>
              <a:rPr lang="fr-FR" dirty="0"/>
              <a:t> </a:t>
            </a:r>
            <a:r>
              <a:rPr lang="fr-FR" dirty="0" err="1"/>
              <a:t>is</a:t>
            </a:r>
            <a:r>
              <a:rPr lang="fr-FR" dirty="0"/>
              <a:t> no</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Talk about </a:t>
            </a:r>
            <a:r>
              <a:rPr lang="fr-FR" dirty="0" err="1"/>
              <a:t>my</a:t>
            </a:r>
            <a:r>
              <a:rPr lang="fr-FR" dirty="0"/>
              <a:t> </a:t>
            </a:r>
            <a:r>
              <a:rPr lang="fr-FR" dirty="0" err="1"/>
              <a:t>salary</a:t>
            </a:r>
            <a:endParaRPr lang="en-US" dirty="0"/>
          </a:p>
        </p:txBody>
      </p:sp>
      <p:sp>
        <p:nvSpPr>
          <p:cNvPr id="4" name="Espace réservé du numéro de diapositive 3"/>
          <p:cNvSpPr>
            <a:spLocks noGrp="1"/>
          </p:cNvSpPr>
          <p:nvPr>
            <p:ph type="sldNum" sz="quarter" idx="5"/>
          </p:nvPr>
        </p:nvSpPr>
        <p:spPr/>
        <p:txBody>
          <a:bodyPr/>
          <a:lstStyle/>
          <a:p>
            <a:fld id="{A62EC21E-A6F6-4C42-B0A9-7BADF486F0B3}" type="slidenum">
              <a:rPr lang="en-GB" smtClean="0"/>
              <a:t>16</a:t>
            </a:fld>
            <a:endParaRPr lang="en-GB"/>
          </a:p>
        </p:txBody>
      </p:sp>
    </p:spTree>
    <p:extLst>
      <p:ext uri="{BB962C8B-B14F-4D97-AF65-F5344CB8AC3E}">
        <p14:creationId xmlns:p14="http://schemas.microsoft.com/office/powerpoint/2010/main" val="4101756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ASK STUDENTS WHAT THEY THINK</a:t>
            </a:r>
          </a:p>
        </p:txBody>
      </p:sp>
      <p:sp>
        <p:nvSpPr>
          <p:cNvPr id="4" name="Espace réservé du numéro de diapositive 3"/>
          <p:cNvSpPr>
            <a:spLocks noGrp="1"/>
          </p:cNvSpPr>
          <p:nvPr>
            <p:ph type="sldNum" sz="quarter" idx="5"/>
          </p:nvPr>
        </p:nvSpPr>
        <p:spPr/>
        <p:txBody>
          <a:bodyPr/>
          <a:lstStyle/>
          <a:p>
            <a:fld id="{A62EC21E-A6F6-4C42-B0A9-7BADF486F0B3}" type="slidenum">
              <a:rPr lang="en-GB" smtClean="0"/>
              <a:t>18</a:t>
            </a:fld>
            <a:endParaRPr lang="en-GB"/>
          </a:p>
        </p:txBody>
      </p:sp>
    </p:spTree>
    <p:extLst>
      <p:ext uri="{BB962C8B-B14F-4D97-AF65-F5344CB8AC3E}">
        <p14:creationId xmlns:p14="http://schemas.microsoft.com/office/powerpoint/2010/main" val="40830866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Ask students what data science is</a:t>
            </a:r>
          </a:p>
        </p:txBody>
      </p:sp>
      <p:sp>
        <p:nvSpPr>
          <p:cNvPr id="4" name="Slide Number Placeholder 3"/>
          <p:cNvSpPr>
            <a:spLocks noGrp="1"/>
          </p:cNvSpPr>
          <p:nvPr>
            <p:ph type="sldNum" sz="quarter" idx="5"/>
          </p:nvPr>
        </p:nvSpPr>
        <p:spPr/>
        <p:txBody>
          <a:bodyPr/>
          <a:lstStyle/>
          <a:p>
            <a:fld id="{A62EC21E-A6F6-4C42-B0A9-7BADF486F0B3}" type="slidenum">
              <a:rPr lang="en-GB" smtClean="0"/>
              <a:t>23</a:t>
            </a:fld>
            <a:endParaRPr lang="en-GB"/>
          </a:p>
        </p:txBody>
      </p:sp>
    </p:spTree>
    <p:extLst>
      <p:ext uri="{BB962C8B-B14F-4D97-AF65-F5344CB8AC3E}">
        <p14:creationId xmlns:p14="http://schemas.microsoft.com/office/powerpoint/2010/main" val="15856968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24</a:t>
            </a:fld>
            <a:endParaRPr lang="en-GB"/>
          </a:p>
        </p:txBody>
      </p:sp>
    </p:spTree>
    <p:extLst>
      <p:ext uri="{BB962C8B-B14F-4D97-AF65-F5344CB8AC3E}">
        <p14:creationId xmlns:p14="http://schemas.microsoft.com/office/powerpoint/2010/main" val="1546224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Does not understand statistics as well as you: that will be something new for you when you get into your new job. You now might be one of the most knowledgeable person about stats/economics/other where you work at (except for seniors).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end goal is this. Not fancy models. Not LLMs. Not AI. Not idk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Doing data science is useless if you can’t communicate your findings clearly</a:t>
            </a:r>
          </a:p>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25</a:t>
            </a:fld>
            <a:endParaRPr lang="en-GB"/>
          </a:p>
        </p:txBody>
      </p:sp>
    </p:spTree>
    <p:extLst>
      <p:ext uri="{BB962C8B-B14F-4D97-AF65-F5344CB8AC3E}">
        <p14:creationId xmlns:p14="http://schemas.microsoft.com/office/powerpoint/2010/main" val="38200621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DO YOU THINK DATA IS?</a:t>
            </a:r>
          </a:p>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26</a:t>
            </a:fld>
            <a:endParaRPr lang="en-GB"/>
          </a:p>
        </p:txBody>
      </p:sp>
    </p:spTree>
    <p:extLst>
      <p:ext uri="{BB962C8B-B14F-4D97-AF65-F5344CB8AC3E}">
        <p14:creationId xmlns:p14="http://schemas.microsoft.com/office/powerpoint/2010/main" val="10097881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27</a:t>
            </a:fld>
            <a:endParaRPr lang="en-GB"/>
          </a:p>
        </p:txBody>
      </p:sp>
    </p:spTree>
    <p:extLst>
      <p:ext uri="{BB962C8B-B14F-4D97-AF65-F5344CB8AC3E}">
        <p14:creationId xmlns:p14="http://schemas.microsoft.com/office/powerpoint/2010/main" val="336483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a:t>
            </a:fld>
            <a:endParaRPr lang="en-GB"/>
          </a:p>
        </p:txBody>
      </p:sp>
    </p:spTree>
    <p:extLst>
      <p:ext uri="{BB962C8B-B14F-4D97-AF65-F5344CB8AC3E}">
        <p14:creationId xmlns:p14="http://schemas.microsoft.com/office/powerpoint/2010/main" val="2665006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Questionnaire: also, need to be sure the questions are well understood, that respondents are not faking everything, plus depending on how you administer questionnaires (online, phone…) you have different problems like costs, bots responding…</a:t>
            </a:r>
          </a:p>
          <a:p>
            <a:r>
              <a:rPr lang="en-GB" dirty="0"/>
              <a:t>One time, in a project, we had to scrap half of the responses to an online questionnaire, because we eventually realised that their respond times were unrealistic, and it fact we found out the respondents were robots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When AI Eats Itself: On the Caveats of Data Pollution in the Era of Generative AI</a:t>
            </a:r>
          </a:p>
          <a:p>
            <a:r>
              <a:rPr lang="en-GB" dirty="0"/>
              <a:t>https://arxiv.org/abs/2405.09597</a:t>
            </a:r>
          </a:p>
          <a:p>
            <a:endParaRPr lang="en-GB" dirty="0"/>
          </a:p>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28</a:t>
            </a:fld>
            <a:endParaRPr lang="en-GB"/>
          </a:p>
        </p:txBody>
      </p:sp>
    </p:spTree>
    <p:extLst>
      <p:ext uri="{BB962C8B-B14F-4D97-AF65-F5344CB8AC3E}">
        <p14:creationId xmlns:p14="http://schemas.microsoft.com/office/powerpoint/2010/main" val="28067276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Drucker 2011: https://dhq.digitalhumanities.org/vol/5/1/000091/000091.html</a:t>
            </a:r>
          </a:p>
        </p:txBody>
      </p:sp>
      <p:sp>
        <p:nvSpPr>
          <p:cNvPr id="4" name="Slide Number Placeholder 3"/>
          <p:cNvSpPr>
            <a:spLocks noGrp="1"/>
          </p:cNvSpPr>
          <p:nvPr>
            <p:ph type="sldNum" sz="quarter" idx="5"/>
          </p:nvPr>
        </p:nvSpPr>
        <p:spPr/>
        <p:txBody>
          <a:bodyPr/>
          <a:lstStyle/>
          <a:p>
            <a:fld id="{A62EC21E-A6F6-4C42-B0A9-7BADF486F0B3}" type="slidenum">
              <a:rPr lang="en-GB" smtClean="0"/>
              <a:t>29</a:t>
            </a:fld>
            <a:endParaRPr lang="en-GB"/>
          </a:p>
        </p:txBody>
      </p:sp>
    </p:spTree>
    <p:extLst>
      <p:ext uri="{BB962C8B-B14F-4D97-AF65-F5344CB8AC3E}">
        <p14:creationId xmlns:p14="http://schemas.microsoft.com/office/powerpoint/2010/main" val="7399926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6BE562-CF06-94A4-170D-6657E781A6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1A3139-AB83-9970-F1F8-82EC0516DD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5C0E01-CBBA-99E4-D617-7396595AA658}"/>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94FBD620-19A6-1A87-50DB-A40BFFA5FC8C}"/>
              </a:ext>
            </a:extLst>
          </p:cNvPr>
          <p:cNvSpPr>
            <a:spLocks noGrp="1"/>
          </p:cNvSpPr>
          <p:nvPr>
            <p:ph type="sldNum" sz="quarter" idx="5"/>
          </p:nvPr>
        </p:nvSpPr>
        <p:spPr/>
        <p:txBody>
          <a:bodyPr/>
          <a:lstStyle/>
          <a:p>
            <a:fld id="{A62EC21E-A6F6-4C42-B0A9-7BADF486F0B3}" type="slidenum">
              <a:rPr lang="en-GB" smtClean="0"/>
              <a:t>30</a:t>
            </a:fld>
            <a:endParaRPr lang="en-GB"/>
          </a:p>
        </p:txBody>
      </p:sp>
    </p:spTree>
    <p:extLst>
      <p:ext uri="{BB962C8B-B14F-4D97-AF65-F5344CB8AC3E}">
        <p14:creationId xmlns:p14="http://schemas.microsoft.com/office/powerpoint/2010/main" val="16973279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12F923-49C6-C5F9-8D22-8636B7EEDE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F3FC59-054D-13DB-6813-A7E13123FE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5D9D38-4A8F-1B13-60AE-C7970CD3F8BF}"/>
              </a:ext>
            </a:extLst>
          </p:cNvPr>
          <p:cNvSpPr>
            <a:spLocks noGrp="1"/>
          </p:cNvSpPr>
          <p:nvPr>
            <p:ph type="body" idx="1"/>
          </p:nvPr>
        </p:nvSpPr>
        <p:spPr/>
        <p:txBody>
          <a:bodyPr/>
          <a:lstStyle/>
          <a:p>
            <a:r>
              <a:rPr lang="en-GB" dirty="0"/>
              <a:t>You can call it: phenomenon, reality, state of the world, latent construct…</a:t>
            </a:r>
          </a:p>
          <a:p>
            <a:r>
              <a:rPr lang="en-GB" dirty="0"/>
              <a:t>It’s a bit philosophical but it is an important thing to keep in mind: data does not just appear, it is not just “there”. Data will be the medium you use to capture this phenomenon.</a:t>
            </a:r>
          </a:p>
          <a:p>
            <a:endParaRPr lang="en-GB" dirty="0"/>
          </a:p>
          <a:p>
            <a:r>
              <a:rPr lang="en-GB" dirty="0"/>
              <a:t>I think as a first step, you shouldn’t think about “data”, but about the underlying reality or construct that you are trying to measure with data.</a:t>
            </a:r>
          </a:p>
        </p:txBody>
      </p:sp>
      <p:sp>
        <p:nvSpPr>
          <p:cNvPr id="4" name="Slide Number Placeholder 3">
            <a:extLst>
              <a:ext uri="{FF2B5EF4-FFF2-40B4-BE49-F238E27FC236}">
                <a16:creationId xmlns:a16="http://schemas.microsoft.com/office/drawing/2014/main" id="{03069CED-929D-78CA-A72A-275681E6FAC3}"/>
              </a:ext>
            </a:extLst>
          </p:cNvPr>
          <p:cNvSpPr>
            <a:spLocks noGrp="1"/>
          </p:cNvSpPr>
          <p:nvPr>
            <p:ph type="sldNum" sz="quarter" idx="5"/>
          </p:nvPr>
        </p:nvSpPr>
        <p:spPr/>
        <p:txBody>
          <a:bodyPr/>
          <a:lstStyle/>
          <a:p>
            <a:fld id="{A62EC21E-A6F6-4C42-B0A9-7BADF486F0B3}" type="slidenum">
              <a:rPr lang="en-GB" smtClean="0"/>
              <a:t>31</a:t>
            </a:fld>
            <a:endParaRPr lang="en-GB"/>
          </a:p>
        </p:txBody>
      </p:sp>
    </p:spTree>
    <p:extLst>
      <p:ext uri="{BB962C8B-B14F-4D97-AF65-F5344CB8AC3E}">
        <p14:creationId xmlns:p14="http://schemas.microsoft.com/office/powerpoint/2010/main" val="39300501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63B057-D2E4-812D-68E1-D2AD8CD76E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AAC6F4-5E45-A7D1-6BD4-EA603348DE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A1B59F-0A29-ACB4-7E60-232AD7551B77}"/>
              </a:ext>
            </a:extLst>
          </p:cNvPr>
          <p:cNvSpPr>
            <a:spLocks noGrp="1"/>
          </p:cNvSpPr>
          <p:nvPr>
            <p:ph type="body" idx="1"/>
          </p:nvPr>
        </p:nvSpPr>
        <p:spPr/>
        <p:txBody>
          <a:bodyPr/>
          <a:lstStyle/>
          <a:p>
            <a:r>
              <a:rPr lang="en-GB" dirty="0"/>
              <a:t>Arguably, at no point is your data ever objective.</a:t>
            </a:r>
          </a:p>
          <a:p>
            <a:r>
              <a:rPr lang="en-GB" dirty="0"/>
              <a:t>Also, the way you capture or produce data is also a modelling process: when, how, who captures it, what you actually capture…</a:t>
            </a:r>
          </a:p>
        </p:txBody>
      </p:sp>
      <p:sp>
        <p:nvSpPr>
          <p:cNvPr id="4" name="Slide Number Placeholder 3">
            <a:extLst>
              <a:ext uri="{FF2B5EF4-FFF2-40B4-BE49-F238E27FC236}">
                <a16:creationId xmlns:a16="http://schemas.microsoft.com/office/drawing/2014/main" id="{A69D5236-2407-47DC-1368-2A137BD091B2}"/>
              </a:ext>
            </a:extLst>
          </p:cNvPr>
          <p:cNvSpPr>
            <a:spLocks noGrp="1"/>
          </p:cNvSpPr>
          <p:nvPr>
            <p:ph type="sldNum" sz="quarter" idx="5"/>
          </p:nvPr>
        </p:nvSpPr>
        <p:spPr/>
        <p:txBody>
          <a:bodyPr/>
          <a:lstStyle/>
          <a:p>
            <a:fld id="{A62EC21E-A6F6-4C42-B0A9-7BADF486F0B3}" type="slidenum">
              <a:rPr lang="en-GB" smtClean="0"/>
              <a:t>32</a:t>
            </a:fld>
            <a:endParaRPr lang="en-GB"/>
          </a:p>
        </p:txBody>
      </p:sp>
    </p:spTree>
    <p:extLst>
      <p:ext uri="{BB962C8B-B14F-4D97-AF65-F5344CB8AC3E}">
        <p14:creationId xmlns:p14="http://schemas.microsoft.com/office/powerpoint/2010/main" val="17708314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3CEB6-12DD-11F5-1905-3EF4D7DC20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295784-EEF2-840C-6EC7-F3153A8519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0ED036-518A-D210-48B9-367F29417427}"/>
              </a:ext>
            </a:extLst>
          </p:cNvPr>
          <p:cNvSpPr>
            <a:spLocks noGrp="1"/>
          </p:cNvSpPr>
          <p:nvPr>
            <p:ph type="body" idx="1"/>
          </p:nvPr>
        </p:nvSpPr>
        <p:spPr/>
        <p:txBody>
          <a:bodyPr/>
          <a:lstStyle/>
          <a:p>
            <a:r>
              <a:rPr lang="en-GB" dirty="0"/>
              <a:t>I think the last line is especially important. You should always watch out for the usual “data science” rhetoric. Like “data cleaning” for example. Why is the data that you already have not “clean”? Cleaning implies that you have good data that you must keep, and bad data that you must alter or erase ; it is an interpretation.</a:t>
            </a:r>
          </a:p>
        </p:txBody>
      </p:sp>
      <p:sp>
        <p:nvSpPr>
          <p:cNvPr id="4" name="Slide Number Placeholder 3">
            <a:extLst>
              <a:ext uri="{FF2B5EF4-FFF2-40B4-BE49-F238E27FC236}">
                <a16:creationId xmlns:a16="http://schemas.microsoft.com/office/drawing/2014/main" id="{A650D5AD-2B78-B7A8-CDD2-944A8A8C9E8F}"/>
              </a:ext>
            </a:extLst>
          </p:cNvPr>
          <p:cNvSpPr>
            <a:spLocks noGrp="1"/>
          </p:cNvSpPr>
          <p:nvPr>
            <p:ph type="sldNum" sz="quarter" idx="5"/>
          </p:nvPr>
        </p:nvSpPr>
        <p:spPr/>
        <p:txBody>
          <a:bodyPr/>
          <a:lstStyle/>
          <a:p>
            <a:fld id="{A62EC21E-A6F6-4C42-B0A9-7BADF486F0B3}" type="slidenum">
              <a:rPr lang="en-GB" smtClean="0"/>
              <a:t>33</a:t>
            </a:fld>
            <a:endParaRPr lang="en-GB"/>
          </a:p>
        </p:txBody>
      </p:sp>
    </p:spTree>
    <p:extLst>
      <p:ext uri="{BB962C8B-B14F-4D97-AF65-F5344CB8AC3E}">
        <p14:creationId xmlns:p14="http://schemas.microsoft.com/office/powerpoint/2010/main" val="23538319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9E2466-C11F-AF51-AD2C-20E395750D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258F64-1FD0-02CC-52F7-814B404BF1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4F22D4-8053-C4D3-7E10-818BD21DB067}"/>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EB3193C1-899B-0E1A-7921-800708BF0C60}"/>
              </a:ext>
            </a:extLst>
          </p:cNvPr>
          <p:cNvSpPr>
            <a:spLocks noGrp="1"/>
          </p:cNvSpPr>
          <p:nvPr>
            <p:ph type="sldNum" sz="quarter" idx="5"/>
          </p:nvPr>
        </p:nvSpPr>
        <p:spPr/>
        <p:txBody>
          <a:bodyPr/>
          <a:lstStyle/>
          <a:p>
            <a:fld id="{A62EC21E-A6F6-4C42-B0A9-7BADF486F0B3}" type="slidenum">
              <a:rPr lang="en-GB" smtClean="0"/>
              <a:t>34</a:t>
            </a:fld>
            <a:endParaRPr lang="en-GB"/>
          </a:p>
        </p:txBody>
      </p:sp>
    </p:spTree>
    <p:extLst>
      <p:ext uri="{BB962C8B-B14F-4D97-AF65-F5344CB8AC3E}">
        <p14:creationId xmlns:p14="http://schemas.microsoft.com/office/powerpoint/2010/main" val="21434637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FBBBFA-0BB9-CF49-1C7F-28820A0D16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A4294A-AF82-35A6-6648-3BEC7EDB04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E211BC-BB5E-6CD5-E4FE-2BE5BC6E3DCA}"/>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81E55688-3E3F-A097-EF4A-F29D99B54E36}"/>
              </a:ext>
            </a:extLst>
          </p:cNvPr>
          <p:cNvSpPr>
            <a:spLocks noGrp="1"/>
          </p:cNvSpPr>
          <p:nvPr>
            <p:ph type="sldNum" sz="quarter" idx="5"/>
          </p:nvPr>
        </p:nvSpPr>
        <p:spPr/>
        <p:txBody>
          <a:bodyPr/>
          <a:lstStyle/>
          <a:p>
            <a:fld id="{A62EC21E-A6F6-4C42-B0A9-7BADF486F0B3}" type="slidenum">
              <a:rPr lang="en-GB" smtClean="0"/>
              <a:t>35</a:t>
            </a:fld>
            <a:endParaRPr lang="en-GB"/>
          </a:p>
        </p:txBody>
      </p:sp>
    </p:spTree>
    <p:extLst>
      <p:ext uri="{BB962C8B-B14F-4D97-AF65-F5344CB8AC3E}">
        <p14:creationId xmlns:p14="http://schemas.microsoft.com/office/powerpoint/2010/main" val="18986482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71720-AAEC-D7FA-F6C3-711A382C9A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81222F-A222-FFFD-9922-10484A2371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FD8211-A805-ABDF-9B49-775D42C592C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A4A4C84A-EFDD-9F68-03AC-97FF600C7E52}"/>
              </a:ext>
            </a:extLst>
          </p:cNvPr>
          <p:cNvSpPr>
            <a:spLocks noGrp="1"/>
          </p:cNvSpPr>
          <p:nvPr>
            <p:ph type="sldNum" sz="quarter" idx="5"/>
          </p:nvPr>
        </p:nvSpPr>
        <p:spPr/>
        <p:txBody>
          <a:bodyPr/>
          <a:lstStyle/>
          <a:p>
            <a:fld id="{A62EC21E-A6F6-4C42-B0A9-7BADF486F0B3}" type="slidenum">
              <a:rPr lang="en-GB" smtClean="0"/>
              <a:t>36</a:t>
            </a:fld>
            <a:endParaRPr lang="en-GB"/>
          </a:p>
        </p:txBody>
      </p:sp>
    </p:spTree>
    <p:extLst>
      <p:ext uri="{BB962C8B-B14F-4D97-AF65-F5344CB8AC3E}">
        <p14:creationId xmlns:p14="http://schemas.microsoft.com/office/powerpoint/2010/main" val="34734052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F71AAE-73F9-AEFE-E53C-EC2FE25CF2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E706D4-6A99-9571-30FB-1DF51CCE01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F7F393-1A95-C339-6A49-B2F1BFCAE1EE}"/>
              </a:ext>
            </a:extLst>
          </p:cNvPr>
          <p:cNvSpPr>
            <a:spLocks noGrp="1"/>
          </p:cNvSpPr>
          <p:nvPr>
            <p:ph type="body" idx="1"/>
          </p:nvPr>
        </p:nvSpPr>
        <p:spPr/>
        <p:txBody>
          <a:bodyPr/>
          <a:lstStyle/>
          <a:p>
            <a:r>
              <a:rPr lang="fr-FR" dirty="0" err="1"/>
              <a:t>Some</a:t>
            </a:r>
            <a:r>
              <a:rPr lang="fr-FR" dirty="0"/>
              <a:t> people do not care about </a:t>
            </a:r>
            <a:r>
              <a:rPr lang="fr-FR" dirty="0" err="1"/>
              <a:t>interpretation</a:t>
            </a:r>
            <a:r>
              <a:rPr lang="fr-FR" dirty="0"/>
              <a:t>, </a:t>
            </a:r>
            <a:r>
              <a:rPr lang="fr-FR" dirty="0" err="1"/>
              <a:t>they</a:t>
            </a:r>
            <a:r>
              <a:rPr lang="fr-FR" dirty="0"/>
              <a:t> </a:t>
            </a:r>
            <a:r>
              <a:rPr lang="fr-FR" dirty="0" err="1"/>
              <a:t>just</a:t>
            </a:r>
            <a:r>
              <a:rPr lang="fr-FR" dirty="0"/>
              <a:t> </a:t>
            </a:r>
            <a:r>
              <a:rPr lang="fr-FR" dirty="0" err="1"/>
              <a:t>want</a:t>
            </a:r>
            <a:r>
              <a:rPr lang="fr-FR" dirty="0"/>
              <a:t> outputs.</a:t>
            </a:r>
            <a:br>
              <a:rPr lang="fr-FR" dirty="0"/>
            </a:br>
            <a:r>
              <a:rPr lang="fr-FR" dirty="0"/>
              <a:t>This can </a:t>
            </a:r>
            <a:r>
              <a:rPr lang="fr-FR" dirty="0" err="1"/>
              <a:t>raise</a:t>
            </a:r>
            <a:r>
              <a:rPr lang="fr-FR" dirty="0"/>
              <a:t> </a:t>
            </a:r>
            <a:r>
              <a:rPr lang="fr-FR" dirty="0" err="1"/>
              <a:t>many</a:t>
            </a:r>
            <a:r>
              <a:rPr lang="fr-FR" dirty="0"/>
              <a:t> questions </a:t>
            </a:r>
            <a:r>
              <a:rPr lang="fr-FR" dirty="0" err="1"/>
              <a:t>also</a:t>
            </a:r>
            <a:r>
              <a:rPr lang="fr-FR" dirty="0"/>
              <a:t>.</a:t>
            </a:r>
          </a:p>
          <a:p>
            <a:r>
              <a:rPr lang="fr-FR" dirty="0"/>
              <a:t>Do </a:t>
            </a:r>
            <a:r>
              <a:rPr lang="fr-FR" dirty="0" err="1"/>
              <a:t>we</a:t>
            </a:r>
            <a:r>
              <a:rPr lang="fr-FR" dirty="0"/>
              <a:t> </a:t>
            </a:r>
            <a:r>
              <a:rPr lang="fr-FR" dirty="0" err="1"/>
              <a:t>want</a:t>
            </a:r>
            <a:r>
              <a:rPr lang="fr-FR" dirty="0"/>
              <a:t> </a:t>
            </a:r>
            <a:r>
              <a:rPr lang="fr-FR" dirty="0" err="1"/>
              <a:t>our</a:t>
            </a:r>
            <a:r>
              <a:rPr lang="fr-FR" dirty="0"/>
              <a:t> model to </a:t>
            </a:r>
            <a:r>
              <a:rPr lang="fr-FR" dirty="0" err="1"/>
              <a:t>be</a:t>
            </a:r>
            <a:r>
              <a:rPr lang="fr-FR" dirty="0"/>
              <a:t> a </a:t>
            </a:r>
            <a:r>
              <a:rPr lang="fr-FR" dirty="0" err="1"/>
              <a:t>true</a:t>
            </a:r>
            <a:r>
              <a:rPr lang="fr-FR" dirty="0"/>
              <a:t> </a:t>
            </a:r>
            <a:r>
              <a:rPr lang="fr-FR" dirty="0" err="1"/>
              <a:t>representation</a:t>
            </a:r>
            <a:r>
              <a:rPr lang="fr-FR" dirty="0"/>
              <a:t> of the system? Is </a:t>
            </a:r>
            <a:r>
              <a:rPr lang="fr-FR" dirty="0" err="1"/>
              <a:t>giving</a:t>
            </a:r>
            <a:r>
              <a:rPr lang="fr-FR" dirty="0"/>
              <a:t> </a:t>
            </a:r>
            <a:r>
              <a:rPr lang="fr-FR" dirty="0" err="1"/>
              <a:t>accurate</a:t>
            </a:r>
            <a:r>
              <a:rPr lang="fr-FR" dirty="0"/>
              <a:t> outputs </a:t>
            </a:r>
            <a:r>
              <a:rPr lang="fr-FR" dirty="0" err="1"/>
              <a:t>enough</a:t>
            </a:r>
            <a:r>
              <a:rPr lang="fr-FR" dirty="0"/>
              <a:t>? </a:t>
            </a:r>
          </a:p>
          <a:p>
            <a:endParaRPr lang="fr-FR" dirty="0"/>
          </a:p>
          <a:p>
            <a:r>
              <a:rPr lang="fr-FR" dirty="0"/>
              <a:t>It has </a:t>
            </a:r>
            <a:r>
              <a:rPr lang="fr-FR" dirty="0" err="1"/>
              <a:t>always</a:t>
            </a:r>
            <a:r>
              <a:rPr lang="fr-FR" dirty="0"/>
              <a:t> been a trend in data science </a:t>
            </a:r>
            <a:r>
              <a:rPr lang="fr-FR" dirty="0" err="1"/>
              <a:t>that</a:t>
            </a:r>
            <a:r>
              <a:rPr lang="fr-FR" dirty="0"/>
              <a:t> the best </a:t>
            </a:r>
            <a:r>
              <a:rPr lang="fr-FR" dirty="0" err="1"/>
              <a:t>models</a:t>
            </a:r>
            <a:r>
              <a:rPr lang="fr-FR" dirty="0"/>
              <a:t> are the </a:t>
            </a:r>
            <a:r>
              <a:rPr lang="fr-FR" dirty="0" err="1"/>
              <a:t>ones</a:t>
            </a:r>
            <a:r>
              <a:rPr lang="fr-FR" dirty="0"/>
              <a:t> </a:t>
            </a:r>
            <a:r>
              <a:rPr lang="fr-FR" dirty="0" err="1"/>
              <a:t>that</a:t>
            </a:r>
            <a:r>
              <a:rPr lang="fr-FR" dirty="0"/>
              <a:t> </a:t>
            </a:r>
            <a:r>
              <a:rPr lang="fr-FR" dirty="0" err="1"/>
              <a:t>make</a:t>
            </a:r>
            <a:r>
              <a:rPr lang="fr-FR" dirty="0"/>
              <a:t> the best </a:t>
            </a:r>
            <a:r>
              <a:rPr lang="fr-FR" dirty="0" err="1"/>
              <a:t>predictions</a:t>
            </a:r>
            <a:r>
              <a:rPr lang="fr-FR" dirty="0"/>
              <a:t>. Just look at </a:t>
            </a:r>
            <a:r>
              <a:rPr lang="fr-FR" dirty="0" err="1"/>
              <a:t>Kaggle</a:t>
            </a:r>
            <a:r>
              <a:rPr lang="fr-FR" dirty="0"/>
              <a:t> </a:t>
            </a:r>
            <a:r>
              <a:rPr lang="fr-FR" dirty="0" err="1"/>
              <a:t>competitions</a:t>
            </a:r>
            <a:r>
              <a:rPr lang="fr-FR" dirty="0"/>
              <a:t>: the </a:t>
            </a:r>
            <a:r>
              <a:rPr lang="fr-FR" dirty="0" err="1"/>
              <a:t>aim</a:t>
            </a:r>
            <a:r>
              <a:rPr lang="fr-FR" dirty="0"/>
              <a:t> </a:t>
            </a:r>
            <a:r>
              <a:rPr lang="fr-FR" dirty="0" err="1"/>
              <a:t>is</a:t>
            </a:r>
            <a:r>
              <a:rPr lang="fr-FR" dirty="0"/>
              <a:t> </a:t>
            </a:r>
            <a:r>
              <a:rPr lang="fr-FR" dirty="0" err="1"/>
              <a:t>often</a:t>
            </a:r>
            <a:r>
              <a:rPr lang="fr-FR" dirty="0"/>
              <a:t> to maximise </a:t>
            </a:r>
            <a:r>
              <a:rPr lang="fr-FR" dirty="0" err="1"/>
              <a:t>predictive</a:t>
            </a:r>
            <a:r>
              <a:rPr lang="fr-FR" dirty="0"/>
              <a:t> power. </a:t>
            </a:r>
            <a:r>
              <a:rPr lang="fr-FR" dirty="0" err="1"/>
              <a:t>Explainability</a:t>
            </a:r>
            <a:r>
              <a:rPr lang="fr-FR" dirty="0"/>
              <a:t> </a:t>
            </a:r>
            <a:r>
              <a:rPr lang="fr-FR" dirty="0" err="1"/>
              <a:t>is</a:t>
            </a:r>
            <a:r>
              <a:rPr lang="fr-FR" dirty="0"/>
              <a:t> </a:t>
            </a:r>
            <a:r>
              <a:rPr lang="fr-FR" dirty="0" err="1"/>
              <a:t>rarely</a:t>
            </a:r>
            <a:r>
              <a:rPr lang="fr-FR" dirty="0"/>
              <a:t> a </a:t>
            </a:r>
            <a:r>
              <a:rPr lang="fr-FR" dirty="0" err="1"/>
              <a:t>concern</a:t>
            </a:r>
            <a:r>
              <a:rPr lang="fr-FR" dirty="0"/>
              <a:t>.</a:t>
            </a:r>
          </a:p>
        </p:txBody>
      </p:sp>
      <p:sp>
        <p:nvSpPr>
          <p:cNvPr id="4" name="Slide Number Placeholder 3">
            <a:extLst>
              <a:ext uri="{FF2B5EF4-FFF2-40B4-BE49-F238E27FC236}">
                <a16:creationId xmlns:a16="http://schemas.microsoft.com/office/drawing/2014/main" id="{96CF2E1E-7729-3D82-4533-788A1DC7F2F8}"/>
              </a:ext>
            </a:extLst>
          </p:cNvPr>
          <p:cNvSpPr>
            <a:spLocks noGrp="1"/>
          </p:cNvSpPr>
          <p:nvPr>
            <p:ph type="sldNum" sz="quarter" idx="5"/>
          </p:nvPr>
        </p:nvSpPr>
        <p:spPr/>
        <p:txBody>
          <a:bodyPr/>
          <a:lstStyle/>
          <a:p>
            <a:fld id="{A62EC21E-A6F6-4C42-B0A9-7BADF486F0B3}" type="slidenum">
              <a:rPr lang="en-GB" smtClean="0"/>
              <a:t>37</a:t>
            </a:fld>
            <a:endParaRPr lang="en-GB"/>
          </a:p>
        </p:txBody>
      </p:sp>
    </p:spTree>
    <p:extLst>
      <p:ext uri="{BB962C8B-B14F-4D97-AF65-F5344CB8AC3E}">
        <p14:creationId xmlns:p14="http://schemas.microsoft.com/office/powerpoint/2010/main" val="4864477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54AAC5-022F-EB20-40AA-6A2B5DEC85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1CC8F4-EB85-FBF1-367F-0E77DB9493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53B818-0F10-6300-181D-FFD13A6087D8}"/>
              </a:ext>
            </a:extLst>
          </p:cNvPr>
          <p:cNvSpPr>
            <a:spLocks noGrp="1"/>
          </p:cNvSpPr>
          <p:nvPr>
            <p:ph type="body" idx="1"/>
          </p:nvPr>
        </p:nvSpPr>
        <p:spPr/>
        <p:txBody>
          <a:bodyPr/>
          <a:lstStyle/>
          <a:p>
            <a:r>
              <a:rPr lang="en-GB" dirty="0"/>
              <a:t>It’s quite obvious, but paid books aren’t necessarily better than free ones.</a:t>
            </a:r>
          </a:p>
          <a:p>
            <a:r>
              <a:rPr lang="en-GB" dirty="0"/>
              <a:t>Reminder: archive.ph (it’s for archiving web pages, don’t mention </a:t>
            </a:r>
            <a:r>
              <a:rPr lang="en-GB"/>
              <a:t>anything else)</a:t>
            </a:r>
            <a:endParaRPr lang="en-GB" dirty="0"/>
          </a:p>
          <a:p>
            <a:r>
              <a:rPr lang="en-GB" dirty="0"/>
              <a:t>Don’t mention any website name</a:t>
            </a:r>
          </a:p>
        </p:txBody>
      </p:sp>
      <p:sp>
        <p:nvSpPr>
          <p:cNvPr id="4" name="Slide Number Placeholder 3">
            <a:extLst>
              <a:ext uri="{FF2B5EF4-FFF2-40B4-BE49-F238E27FC236}">
                <a16:creationId xmlns:a16="http://schemas.microsoft.com/office/drawing/2014/main" id="{32F22AC2-F50E-27E9-E615-CD6B2377A992}"/>
              </a:ext>
            </a:extLst>
          </p:cNvPr>
          <p:cNvSpPr>
            <a:spLocks noGrp="1"/>
          </p:cNvSpPr>
          <p:nvPr>
            <p:ph type="sldNum" sz="quarter" idx="5"/>
          </p:nvPr>
        </p:nvSpPr>
        <p:spPr/>
        <p:txBody>
          <a:bodyPr/>
          <a:lstStyle/>
          <a:p>
            <a:fld id="{A62EC21E-A6F6-4C42-B0A9-7BADF486F0B3}" type="slidenum">
              <a:rPr lang="en-GB" smtClean="0"/>
              <a:t>4</a:t>
            </a:fld>
            <a:endParaRPr lang="en-GB"/>
          </a:p>
        </p:txBody>
      </p:sp>
    </p:spTree>
    <p:extLst>
      <p:ext uri="{BB962C8B-B14F-4D97-AF65-F5344CB8AC3E}">
        <p14:creationId xmlns:p14="http://schemas.microsoft.com/office/powerpoint/2010/main" val="13714354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9B8DF0-3E9C-2D2D-6294-7FE4E1614C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2E1DED-1C70-DC1E-5BD6-9B6A5390D8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12EF5C-1513-BE8D-039B-C5B792DC4F19}"/>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4389DB8F-AD8F-2EAB-31DC-AFB961AC6107}"/>
              </a:ext>
            </a:extLst>
          </p:cNvPr>
          <p:cNvSpPr>
            <a:spLocks noGrp="1"/>
          </p:cNvSpPr>
          <p:nvPr>
            <p:ph type="sldNum" sz="quarter" idx="5"/>
          </p:nvPr>
        </p:nvSpPr>
        <p:spPr/>
        <p:txBody>
          <a:bodyPr/>
          <a:lstStyle/>
          <a:p>
            <a:fld id="{A62EC21E-A6F6-4C42-B0A9-7BADF486F0B3}" type="slidenum">
              <a:rPr lang="en-GB" smtClean="0"/>
              <a:t>38</a:t>
            </a:fld>
            <a:endParaRPr lang="en-GB"/>
          </a:p>
        </p:txBody>
      </p:sp>
    </p:spTree>
    <p:extLst>
      <p:ext uri="{BB962C8B-B14F-4D97-AF65-F5344CB8AC3E}">
        <p14:creationId xmlns:p14="http://schemas.microsoft.com/office/powerpoint/2010/main" val="5165891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EFB94-C26D-6D5D-CDE4-762D956012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306681-C881-9F71-2E8C-1B7586B9C0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FD77DC-6F67-3DF3-E15D-5C5ED16654F1}"/>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D243421E-0423-BB65-C22F-24FB66B6D62A}"/>
              </a:ext>
            </a:extLst>
          </p:cNvPr>
          <p:cNvSpPr>
            <a:spLocks noGrp="1"/>
          </p:cNvSpPr>
          <p:nvPr>
            <p:ph type="sldNum" sz="quarter" idx="5"/>
          </p:nvPr>
        </p:nvSpPr>
        <p:spPr/>
        <p:txBody>
          <a:bodyPr/>
          <a:lstStyle/>
          <a:p>
            <a:fld id="{A62EC21E-A6F6-4C42-B0A9-7BADF486F0B3}" type="slidenum">
              <a:rPr lang="en-GB" smtClean="0"/>
              <a:t>39</a:t>
            </a:fld>
            <a:endParaRPr lang="en-GB"/>
          </a:p>
        </p:txBody>
      </p:sp>
    </p:spTree>
    <p:extLst>
      <p:ext uri="{BB962C8B-B14F-4D97-AF65-F5344CB8AC3E}">
        <p14:creationId xmlns:p14="http://schemas.microsoft.com/office/powerpoint/2010/main" val="10684429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2C27E-FE75-7BDF-CBE8-849ACADD97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447C85-4816-3615-78FC-E2DA5A3028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191936-D857-AD01-132D-3B0F1756D736}"/>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C7729ED9-E151-1F2F-8AE6-A5B626838816}"/>
              </a:ext>
            </a:extLst>
          </p:cNvPr>
          <p:cNvSpPr>
            <a:spLocks noGrp="1"/>
          </p:cNvSpPr>
          <p:nvPr>
            <p:ph type="sldNum" sz="quarter" idx="5"/>
          </p:nvPr>
        </p:nvSpPr>
        <p:spPr/>
        <p:txBody>
          <a:bodyPr/>
          <a:lstStyle/>
          <a:p>
            <a:fld id="{A62EC21E-A6F6-4C42-B0A9-7BADF486F0B3}" type="slidenum">
              <a:rPr lang="en-GB" smtClean="0"/>
              <a:t>40</a:t>
            </a:fld>
            <a:endParaRPr lang="en-GB"/>
          </a:p>
        </p:txBody>
      </p:sp>
    </p:spTree>
    <p:extLst>
      <p:ext uri="{BB962C8B-B14F-4D97-AF65-F5344CB8AC3E}">
        <p14:creationId xmlns:p14="http://schemas.microsoft.com/office/powerpoint/2010/main" val="31608417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a concept that is often talked about in humanities/social sciences (so, sociology, anthropology), which are very critical of how “data” is considered in hard sciences: something that is factual, true, objective.</a:t>
            </a:r>
          </a:p>
        </p:txBody>
      </p:sp>
      <p:sp>
        <p:nvSpPr>
          <p:cNvPr id="4" name="Slide Number Placeholder 3"/>
          <p:cNvSpPr>
            <a:spLocks noGrp="1"/>
          </p:cNvSpPr>
          <p:nvPr>
            <p:ph type="sldNum" sz="quarter" idx="5"/>
          </p:nvPr>
        </p:nvSpPr>
        <p:spPr/>
        <p:txBody>
          <a:bodyPr/>
          <a:lstStyle/>
          <a:p>
            <a:fld id="{A62EC21E-A6F6-4C42-B0A9-7BADF486F0B3}" type="slidenum">
              <a:rPr lang="en-GB" smtClean="0"/>
              <a:t>41</a:t>
            </a:fld>
            <a:endParaRPr lang="en-GB"/>
          </a:p>
        </p:txBody>
      </p:sp>
    </p:spTree>
    <p:extLst>
      <p:ext uri="{BB962C8B-B14F-4D97-AF65-F5344CB8AC3E}">
        <p14:creationId xmlns:p14="http://schemas.microsoft.com/office/powerpoint/2010/main" val="1944179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98172E-CDD3-A5D3-E803-0FE9C27FD7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5CB1D1-31F0-447D-1591-35DA0F7FC8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AAE8E8-C9CA-6625-3FE1-56DF73870FAE}"/>
              </a:ext>
            </a:extLst>
          </p:cNvPr>
          <p:cNvSpPr>
            <a:spLocks noGrp="1"/>
          </p:cNvSpPr>
          <p:nvPr>
            <p:ph type="body" idx="1"/>
          </p:nvPr>
        </p:nvSpPr>
        <p:spPr/>
        <p:txBody>
          <a:bodyPr/>
          <a:lstStyle/>
          <a:p>
            <a:r>
              <a:rPr lang="en-GB" dirty="0"/>
              <a:t>That’s also, imo, what will distinguish you from people in computer science who do AI, in that you first started with economics, and you are used to critically thinking about models.</a:t>
            </a:r>
          </a:p>
          <a:p>
            <a:r>
              <a:rPr lang="en-GB" dirty="0"/>
              <a:t>There are recruiters that are sensitive to this.</a:t>
            </a:r>
          </a:p>
        </p:txBody>
      </p:sp>
      <p:sp>
        <p:nvSpPr>
          <p:cNvPr id="4" name="Slide Number Placeholder 3">
            <a:extLst>
              <a:ext uri="{FF2B5EF4-FFF2-40B4-BE49-F238E27FC236}">
                <a16:creationId xmlns:a16="http://schemas.microsoft.com/office/drawing/2014/main" id="{6CE8D3A2-F024-6FB4-26C3-5A5F74146817}"/>
              </a:ext>
            </a:extLst>
          </p:cNvPr>
          <p:cNvSpPr>
            <a:spLocks noGrp="1"/>
          </p:cNvSpPr>
          <p:nvPr>
            <p:ph type="sldNum" sz="quarter" idx="5"/>
          </p:nvPr>
        </p:nvSpPr>
        <p:spPr/>
        <p:txBody>
          <a:bodyPr/>
          <a:lstStyle/>
          <a:p>
            <a:fld id="{A62EC21E-A6F6-4C42-B0A9-7BADF486F0B3}" type="slidenum">
              <a:rPr lang="en-GB" smtClean="0"/>
              <a:t>42</a:t>
            </a:fld>
            <a:endParaRPr lang="en-GB"/>
          </a:p>
        </p:txBody>
      </p:sp>
    </p:spTree>
    <p:extLst>
      <p:ext uri="{BB962C8B-B14F-4D97-AF65-F5344CB8AC3E}">
        <p14:creationId xmlns:p14="http://schemas.microsoft.com/office/powerpoint/2010/main" val="10563249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44</a:t>
            </a:fld>
            <a:endParaRPr lang="en-GB"/>
          </a:p>
        </p:txBody>
      </p:sp>
    </p:spTree>
    <p:extLst>
      <p:ext uri="{BB962C8B-B14F-4D97-AF65-F5344CB8AC3E}">
        <p14:creationId xmlns:p14="http://schemas.microsoft.com/office/powerpoint/2010/main" val="4776951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I won’t give a specific layout for this, you do whatever you want. It’s just suggestions, and what I do personally</a:t>
            </a:r>
          </a:p>
        </p:txBody>
      </p:sp>
      <p:sp>
        <p:nvSpPr>
          <p:cNvPr id="4" name="Slide Number Placeholder 3"/>
          <p:cNvSpPr>
            <a:spLocks noGrp="1"/>
          </p:cNvSpPr>
          <p:nvPr>
            <p:ph type="sldNum" sz="quarter" idx="5"/>
          </p:nvPr>
        </p:nvSpPr>
        <p:spPr/>
        <p:txBody>
          <a:bodyPr/>
          <a:lstStyle/>
          <a:p>
            <a:fld id="{A62EC21E-A6F6-4C42-B0A9-7BADF486F0B3}" type="slidenum">
              <a:rPr lang="en-GB" smtClean="0"/>
              <a:t>45</a:t>
            </a:fld>
            <a:endParaRPr lang="en-GB"/>
          </a:p>
        </p:txBody>
      </p:sp>
    </p:spTree>
    <p:extLst>
      <p:ext uri="{BB962C8B-B14F-4D97-AF65-F5344CB8AC3E}">
        <p14:creationId xmlns:p14="http://schemas.microsoft.com/office/powerpoint/2010/main" val="36597932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it’s not a requirement, keep it simple</a:t>
            </a:r>
          </a:p>
        </p:txBody>
      </p:sp>
      <p:sp>
        <p:nvSpPr>
          <p:cNvPr id="4" name="Slide Number Placeholder 3"/>
          <p:cNvSpPr>
            <a:spLocks noGrp="1"/>
          </p:cNvSpPr>
          <p:nvPr>
            <p:ph type="sldNum" sz="quarter" idx="5"/>
          </p:nvPr>
        </p:nvSpPr>
        <p:spPr/>
        <p:txBody>
          <a:bodyPr/>
          <a:lstStyle/>
          <a:p>
            <a:fld id="{A62EC21E-A6F6-4C42-B0A9-7BADF486F0B3}" type="slidenum">
              <a:rPr lang="en-GB" smtClean="0"/>
              <a:t>46</a:t>
            </a:fld>
            <a:endParaRPr lang="en-GB"/>
          </a:p>
        </p:txBody>
      </p:sp>
    </p:spTree>
    <p:extLst>
      <p:ext uri="{BB962C8B-B14F-4D97-AF65-F5344CB8AC3E}">
        <p14:creationId xmlns:p14="http://schemas.microsoft.com/office/powerpoint/2010/main" val="5588477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P-hacking can be:</a:t>
            </a:r>
          </a:p>
          <a:p>
            <a:pPr marL="171450" indent="-171450">
              <a:buFontTx/>
              <a:buChar char="-"/>
            </a:pPr>
            <a:r>
              <a:rPr lang="en-GB" dirty="0"/>
              <a:t>Taking subsets of the data to get significant results</a:t>
            </a:r>
          </a:p>
          <a:p>
            <a:pPr marL="171450" indent="-171450">
              <a:buFontTx/>
              <a:buChar char="-"/>
            </a:pPr>
            <a:r>
              <a:rPr lang="en-GB" dirty="0"/>
              <a:t>Only showing significant results</a:t>
            </a:r>
          </a:p>
          <a:p>
            <a:pPr marL="171450" indent="-171450">
              <a:buFontTx/>
              <a:buChar char="-"/>
            </a:pPr>
            <a:r>
              <a:rPr lang="en-GB" dirty="0"/>
              <a:t>Include covariates to get significant results</a:t>
            </a:r>
          </a:p>
          <a:p>
            <a:pPr marL="171450" indent="-171450">
              <a:buFontTx/>
              <a:buChar char="-"/>
            </a:pPr>
            <a:r>
              <a:rPr lang="en-GB" dirty="0"/>
              <a:t>Transforming the data to get significant results </a:t>
            </a:r>
          </a:p>
          <a:p>
            <a:pPr marL="171450" indent="-171450">
              <a:buFontTx/>
              <a:buChar char="-"/>
            </a:pPr>
            <a:endParaRPr lang="en-GB" dirty="0"/>
          </a:p>
          <a:p>
            <a:pPr marL="0" indent="0">
              <a:buFontTx/>
              <a:buNone/>
            </a:pPr>
            <a:r>
              <a:rPr lang="en-GB" dirty="0"/>
              <a:t>Graph : spurious </a:t>
            </a:r>
            <a:r>
              <a:rPr lang="en-GB"/>
              <a:t>correlations website: https://tylervigen.com/spurious-correlations</a:t>
            </a:r>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47</a:t>
            </a:fld>
            <a:endParaRPr lang="en-GB"/>
          </a:p>
        </p:txBody>
      </p:sp>
    </p:spTree>
    <p:extLst>
      <p:ext uri="{BB962C8B-B14F-4D97-AF65-F5344CB8AC3E}">
        <p14:creationId xmlns:p14="http://schemas.microsoft.com/office/powerpoint/2010/main" val="4051414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Ask students what data type there is on the table</a:t>
            </a:r>
          </a:p>
        </p:txBody>
      </p:sp>
      <p:sp>
        <p:nvSpPr>
          <p:cNvPr id="4" name="Slide Number Placeholder 3"/>
          <p:cNvSpPr>
            <a:spLocks noGrp="1"/>
          </p:cNvSpPr>
          <p:nvPr>
            <p:ph type="sldNum" sz="quarter" idx="5"/>
          </p:nvPr>
        </p:nvSpPr>
        <p:spPr/>
        <p:txBody>
          <a:bodyPr/>
          <a:lstStyle/>
          <a:p>
            <a:fld id="{A62EC21E-A6F6-4C42-B0A9-7BADF486F0B3}" type="slidenum">
              <a:rPr lang="en-GB" smtClean="0"/>
              <a:t>48</a:t>
            </a:fld>
            <a:endParaRPr lang="en-GB"/>
          </a:p>
        </p:txBody>
      </p:sp>
    </p:spTree>
    <p:extLst>
      <p:ext uri="{BB962C8B-B14F-4D97-AF65-F5344CB8AC3E}">
        <p14:creationId xmlns:p14="http://schemas.microsoft.com/office/powerpoint/2010/main" val="3712601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Same</a:t>
            </a:r>
            <a:r>
              <a:rPr lang="fr-FR" dirty="0"/>
              <a:t> background as </a:t>
            </a:r>
            <a:r>
              <a:rPr lang="fr-FR" dirty="0" err="1"/>
              <a:t>you</a:t>
            </a:r>
            <a:endParaRPr lang="fr-FR" dirty="0"/>
          </a:p>
          <a:p>
            <a:r>
              <a:rPr lang="fr-FR" dirty="0" err="1"/>
              <a:t>Statistician</a:t>
            </a:r>
            <a:r>
              <a:rPr lang="fr-FR" dirty="0"/>
              <a:t>/data </a:t>
            </a:r>
            <a:r>
              <a:rPr lang="fr-FR" dirty="0" err="1"/>
              <a:t>scientist</a:t>
            </a:r>
            <a:r>
              <a:rPr lang="fr-FR" dirty="0"/>
              <a:t>/</a:t>
            </a:r>
            <a:r>
              <a:rPr lang="fr-FR" dirty="0" err="1"/>
              <a:t>whatever</a:t>
            </a:r>
            <a:r>
              <a:rPr lang="fr-FR" dirty="0"/>
              <a:t> </a:t>
            </a:r>
            <a:r>
              <a:rPr lang="fr-FR" dirty="0" err="1"/>
              <a:t>since</a:t>
            </a:r>
            <a:r>
              <a:rPr lang="fr-FR" dirty="0"/>
              <a:t> 2019</a:t>
            </a:r>
          </a:p>
          <a:p>
            <a:r>
              <a:rPr lang="fr-FR" dirty="0" err="1"/>
              <a:t>Already</a:t>
            </a:r>
            <a:r>
              <a:rPr lang="fr-FR" dirty="0"/>
              <a:t> </a:t>
            </a:r>
            <a:r>
              <a:rPr lang="fr-FR" dirty="0" err="1"/>
              <a:t>taught</a:t>
            </a:r>
            <a:r>
              <a:rPr lang="fr-FR" dirty="0"/>
              <a:t> </a:t>
            </a:r>
            <a:r>
              <a:rPr lang="fr-FR" dirty="0" err="1"/>
              <a:t>this</a:t>
            </a:r>
            <a:r>
              <a:rPr lang="fr-FR" dirty="0"/>
              <a:t> class last </a:t>
            </a:r>
            <a:r>
              <a:rPr lang="fr-FR" dirty="0" err="1"/>
              <a:t>year</a:t>
            </a:r>
            <a:r>
              <a:rPr lang="fr-FR" dirty="0"/>
              <a:t> (</a:t>
            </a:r>
            <a:r>
              <a:rPr lang="fr-FR" dirty="0" err="1"/>
              <a:t>it</a:t>
            </a:r>
            <a:r>
              <a:rPr lang="fr-FR" dirty="0"/>
              <a:t> </a:t>
            </a:r>
            <a:r>
              <a:rPr lang="fr-FR" dirty="0" err="1"/>
              <a:t>went</a:t>
            </a:r>
            <a:r>
              <a:rPr lang="fr-FR" dirty="0"/>
              <a:t> </a:t>
            </a:r>
            <a:r>
              <a:rPr lang="fr-FR" dirty="0" err="1"/>
              <a:t>well</a:t>
            </a:r>
            <a:r>
              <a:rPr lang="fr-FR" dirty="0"/>
              <a:t> I </a:t>
            </a:r>
            <a:r>
              <a:rPr lang="fr-FR" dirty="0" err="1"/>
              <a:t>think</a:t>
            </a:r>
            <a:r>
              <a:rPr lang="fr-FR" dirty="0"/>
              <a:t>?)</a:t>
            </a:r>
          </a:p>
        </p:txBody>
      </p:sp>
      <p:sp>
        <p:nvSpPr>
          <p:cNvPr id="4" name="Espace réservé du numéro de diapositive 3"/>
          <p:cNvSpPr>
            <a:spLocks noGrp="1"/>
          </p:cNvSpPr>
          <p:nvPr>
            <p:ph type="sldNum" sz="quarter" idx="5"/>
          </p:nvPr>
        </p:nvSpPr>
        <p:spPr/>
        <p:txBody>
          <a:bodyPr/>
          <a:lstStyle/>
          <a:p>
            <a:fld id="{A62EC21E-A6F6-4C42-B0A9-7BADF486F0B3}" type="slidenum">
              <a:rPr lang="en-GB" smtClean="0"/>
              <a:t>5</a:t>
            </a:fld>
            <a:endParaRPr lang="en-GB"/>
          </a:p>
        </p:txBody>
      </p:sp>
    </p:spTree>
    <p:extLst>
      <p:ext uri="{BB962C8B-B14F-4D97-AF65-F5344CB8AC3E}">
        <p14:creationId xmlns:p14="http://schemas.microsoft.com/office/powerpoint/2010/main" val="40331882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49</a:t>
            </a:fld>
            <a:endParaRPr lang="en-GB"/>
          </a:p>
        </p:txBody>
      </p:sp>
    </p:spTree>
    <p:extLst>
      <p:ext uri="{BB962C8B-B14F-4D97-AF65-F5344CB8AC3E}">
        <p14:creationId xmlns:p14="http://schemas.microsoft.com/office/powerpoint/2010/main" val="2764505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50</a:t>
            </a:fld>
            <a:endParaRPr lang="en-GB"/>
          </a:p>
        </p:txBody>
      </p:sp>
    </p:spTree>
    <p:extLst>
      <p:ext uri="{BB962C8B-B14F-4D97-AF65-F5344CB8AC3E}">
        <p14:creationId xmlns:p14="http://schemas.microsoft.com/office/powerpoint/2010/main" val="130266562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51</a:t>
            </a:fld>
            <a:endParaRPr lang="en-GB"/>
          </a:p>
        </p:txBody>
      </p:sp>
    </p:spTree>
    <p:extLst>
      <p:ext uri="{BB962C8B-B14F-4D97-AF65-F5344CB8AC3E}">
        <p14:creationId xmlns:p14="http://schemas.microsoft.com/office/powerpoint/2010/main" val="1920027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52</a:t>
            </a:fld>
            <a:endParaRPr lang="en-GB"/>
          </a:p>
        </p:txBody>
      </p:sp>
    </p:spTree>
    <p:extLst>
      <p:ext uri="{BB962C8B-B14F-4D97-AF65-F5344CB8AC3E}">
        <p14:creationId xmlns:p14="http://schemas.microsoft.com/office/powerpoint/2010/main" val="23648816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53</a:t>
            </a:fld>
            <a:endParaRPr lang="en-GB"/>
          </a:p>
        </p:txBody>
      </p:sp>
    </p:spTree>
    <p:extLst>
      <p:ext uri="{BB962C8B-B14F-4D97-AF65-F5344CB8AC3E}">
        <p14:creationId xmlns:p14="http://schemas.microsoft.com/office/powerpoint/2010/main" val="181188436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456BB4-048D-A264-95B7-92C7EF1999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30476F-C20A-9271-B073-1954843EBC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879B46-8941-70D9-A32D-CEFC1693CD3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Interpretability vs. flexibility tradeoff</a:t>
            </a:r>
            <a:r>
              <a:rPr lang="en-GB" dirty="0"/>
              <a:t>: do you know what it is</a:t>
            </a:r>
            <a:endParaRPr lang="en-US" dirty="0"/>
          </a:p>
        </p:txBody>
      </p:sp>
      <p:sp>
        <p:nvSpPr>
          <p:cNvPr id="4" name="Slide Number Placeholder 3">
            <a:extLst>
              <a:ext uri="{FF2B5EF4-FFF2-40B4-BE49-F238E27FC236}">
                <a16:creationId xmlns:a16="http://schemas.microsoft.com/office/drawing/2014/main" id="{D53DC999-2BD3-68FF-4E32-5A1C87DDA3B6}"/>
              </a:ext>
            </a:extLst>
          </p:cNvPr>
          <p:cNvSpPr>
            <a:spLocks noGrp="1"/>
          </p:cNvSpPr>
          <p:nvPr>
            <p:ph type="sldNum" sz="quarter" idx="5"/>
          </p:nvPr>
        </p:nvSpPr>
        <p:spPr/>
        <p:txBody>
          <a:bodyPr/>
          <a:lstStyle/>
          <a:p>
            <a:fld id="{A62EC21E-A6F6-4C42-B0A9-7BADF486F0B3}" type="slidenum">
              <a:rPr lang="en-GB" smtClean="0"/>
              <a:t>54</a:t>
            </a:fld>
            <a:endParaRPr lang="en-GB"/>
          </a:p>
        </p:txBody>
      </p:sp>
    </p:spTree>
    <p:extLst>
      <p:ext uri="{BB962C8B-B14F-4D97-AF65-F5344CB8AC3E}">
        <p14:creationId xmlns:p14="http://schemas.microsoft.com/office/powerpoint/2010/main" val="256173800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Interpretability vs. flexibility tradeoff</a:t>
            </a:r>
            <a:r>
              <a:rPr lang="en-GB" dirty="0"/>
              <a:t>: do you know what it is</a:t>
            </a:r>
            <a:endParaRPr lang="en-US" dirty="0"/>
          </a:p>
        </p:txBody>
      </p:sp>
      <p:sp>
        <p:nvSpPr>
          <p:cNvPr id="4" name="Slide Number Placeholder 3"/>
          <p:cNvSpPr>
            <a:spLocks noGrp="1"/>
          </p:cNvSpPr>
          <p:nvPr>
            <p:ph type="sldNum" sz="quarter" idx="5"/>
          </p:nvPr>
        </p:nvSpPr>
        <p:spPr/>
        <p:txBody>
          <a:bodyPr/>
          <a:lstStyle/>
          <a:p>
            <a:fld id="{A62EC21E-A6F6-4C42-B0A9-7BADF486F0B3}" type="slidenum">
              <a:rPr lang="en-GB" smtClean="0"/>
              <a:t>55</a:t>
            </a:fld>
            <a:endParaRPr lang="en-GB"/>
          </a:p>
        </p:txBody>
      </p:sp>
    </p:spTree>
    <p:extLst>
      <p:ext uri="{BB962C8B-B14F-4D97-AF65-F5344CB8AC3E}">
        <p14:creationId xmlns:p14="http://schemas.microsoft.com/office/powerpoint/2010/main" val="25125737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56</a:t>
            </a:fld>
            <a:endParaRPr lang="en-GB"/>
          </a:p>
        </p:txBody>
      </p:sp>
    </p:spTree>
    <p:extLst>
      <p:ext uri="{BB962C8B-B14F-4D97-AF65-F5344CB8AC3E}">
        <p14:creationId xmlns:p14="http://schemas.microsoft.com/office/powerpoint/2010/main" val="220262249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57</a:t>
            </a:fld>
            <a:endParaRPr lang="en-GB"/>
          </a:p>
        </p:txBody>
      </p:sp>
    </p:spTree>
    <p:extLst>
      <p:ext uri="{BB962C8B-B14F-4D97-AF65-F5344CB8AC3E}">
        <p14:creationId xmlns:p14="http://schemas.microsoft.com/office/powerpoint/2010/main" val="214410804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9BCCFD-47B8-66B7-D131-E43922C550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579704-1D8C-9D99-042A-B565DEEF20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514CBF-D2EC-0FA4-3350-0014E2E727B5}"/>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EFE799B4-F61C-12C0-4F67-CB16F4BEB93E}"/>
              </a:ext>
            </a:extLst>
          </p:cNvPr>
          <p:cNvSpPr>
            <a:spLocks noGrp="1"/>
          </p:cNvSpPr>
          <p:nvPr>
            <p:ph type="sldNum" sz="quarter" idx="5"/>
          </p:nvPr>
        </p:nvSpPr>
        <p:spPr/>
        <p:txBody>
          <a:bodyPr/>
          <a:lstStyle/>
          <a:p>
            <a:fld id="{A62EC21E-A6F6-4C42-B0A9-7BADF486F0B3}" type="slidenum">
              <a:rPr lang="en-GB" smtClean="0"/>
              <a:t>58</a:t>
            </a:fld>
            <a:endParaRPr lang="en-GB"/>
          </a:p>
        </p:txBody>
      </p:sp>
    </p:spTree>
    <p:extLst>
      <p:ext uri="{BB962C8B-B14F-4D97-AF65-F5344CB8AC3E}">
        <p14:creationId xmlns:p14="http://schemas.microsoft.com/office/powerpoint/2010/main" val="2728461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a:t>
            </a:fld>
            <a:endParaRPr lang="en-GB"/>
          </a:p>
        </p:txBody>
      </p:sp>
    </p:spTree>
    <p:extLst>
      <p:ext uri="{BB962C8B-B14F-4D97-AF65-F5344CB8AC3E}">
        <p14:creationId xmlns:p14="http://schemas.microsoft.com/office/powerpoint/2010/main" val="22335870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here censoring is in the dependent variable.</a:t>
            </a:r>
            <a:br>
              <a:rPr lang="en-GB" dirty="0"/>
            </a:br>
            <a:r>
              <a:rPr lang="en-GB" dirty="0"/>
              <a:t>Censoring exists in survival analysis, but it refers to the observation window of participants in the study</a:t>
            </a:r>
          </a:p>
        </p:txBody>
      </p:sp>
      <p:sp>
        <p:nvSpPr>
          <p:cNvPr id="4" name="Slide Number Placeholder 3"/>
          <p:cNvSpPr>
            <a:spLocks noGrp="1"/>
          </p:cNvSpPr>
          <p:nvPr>
            <p:ph type="sldNum" sz="quarter" idx="5"/>
          </p:nvPr>
        </p:nvSpPr>
        <p:spPr/>
        <p:txBody>
          <a:bodyPr/>
          <a:lstStyle/>
          <a:p>
            <a:fld id="{A62EC21E-A6F6-4C42-B0A9-7BADF486F0B3}" type="slidenum">
              <a:rPr lang="en-GB" smtClean="0"/>
              <a:t>59</a:t>
            </a:fld>
            <a:endParaRPr lang="en-GB"/>
          </a:p>
        </p:txBody>
      </p:sp>
    </p:spTree>
    <p:extLst>
      <p:ext uri="{BB962C8B-B14F-4D97-AF65-F5344CB8AC3E}">
        <p14:creationId xmlns:p14="http://schemas.microsoft.com/office/powerpoint/2010/main" val="210382669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Model selection is also a choice. There may be not “best” model that represent what you are trying to understand.</a:t>
            </a:r>
          </a:p>
          <a:p>
            <a:r>
              <a:rPr lang="en-GB" dirty="0"/>
              <a:t>Maybe your selection will be based on some metric, minimising some loss function (RMSE, MAE…). But why? Is a model that minimises some error truly representative of the underlying phenomenon you wanted to measure in the first place?</a:t>
            </a:r>
          </a:p>
        </p:txBody>
      </p:sp>
      <p:sp>
        <p:nvSpPr>
          <p:cNvPr id="4" name="Slide Number Placeholder 3"/>
          <p:cNvSpPr>
            <a:spLocks noGrp="1"/>
          </p:cNvSpPr>
          <p:nvPr>
            <p:ph type="sldNum" sz="quarter" idx="5"/>
          </p:nvPr>
        </p:nvSpPr>
        <p:spPr/>
        <p:txBody>
          <a:bodyPr/>
          <a:lstStyle/>
          <a:p>
            <a:fld id="{A62EC21E-A6F6-4C42-B0A9-7BADF486F0B3}" type="slidenum">
              <a:rPr lang="en-GB" smtClean="0"/>
              <a:t>60</a:t>
            </a:fld>
            <a:endParaRPr lang="en-GB"/>
          </a:p>
        </p:txBody>
      </p:sp>
    </p:spTree>
    <p:extLst>
      <p:ext uri="{BB962C8B-B14F-4D97-AF65-F5344CB8AC3E}">
        <p14:creationId xmlns:p14="http://schemas.microsoft.com/office/powerpoint/2010/main" val="158323813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61</a:t>
            </a:fld>
            <a:endParaRPr lang="en-GB"/>
          </a:p>
        </p:txBody>
      </p:sp>
    </p:spTree>
    <p:extLst>
      <p:ext uri="{BB962C8B-B14F-4D97-AF65-F5344CB8AC3E}">
        <p14:creationId xmlns:p14="http://schemas.microsoft.com/office/powerpoint/2010/main" val="229354378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62</a:t>
            </a:fld>
            <a:endParaRPr lang="en-GB"/>
          </a:p>
        </p:txBody>
      </p:sp>
    </p:spTree>
    <p:extLst>
      <p:ext uri="{BB962C8B-B14F-4D97-AF65-F5344CB8AC3E}">
        <p14:creationId xmlns:p14="http://schemas.microsoft.com/office/powerpoint/2010/main" val="8953502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63</a:t>
            </a:fld>
            <a:endParaRPr lang="en-GB"/>
          </a:p>
        </p:txBody>
      </p:sp>
    </p:spTree>
    <p:extLst>
      <p:ext uri="{BB962C8B-B14F-4D97-AF65-F5344CB8AC3E}">
        <p14:creationId xmlns:p14="http://schemas.microsoft.com/office/powerpoint/2010/main" val="178198911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64</a:t>
            </a:fld>
            <a:endParaRPr lang="en-GB"/>
          </a:p>
        </p:txBody>
      </p:sp>
    </p:spTree>
    <p:extLst>
      <p:ext uri="{BB962C8B-B14F-4D97-AF65-F5344CB8AC3E}">
        <p14:creationId xmlns:p14="http://schemas.microsoft.com/office/powerpoint/2010/main" val="15535852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65</a:t>
            </a:fld>
            <a:endParaRPr lang="en-GB"/>
          </a:p>
        </p:txBody>
      </p:sp>
    </p:spTree>
    <p:extLst>
      <p:ext uri="{BB962C8B-B14F-4D97-AF65-F5344CB8AC3E}">
        <p14:creationId xmlns:p14="http://schemas.microsoft.com/office/powerpoint/2010/main" val="30685133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66</a:t>
            </a:fld>
            <a:endParaRPr lang="en-GB"/>
          </a:p>
        </p:txBody>
      </p:sp>
    </p:spTree>
    <p:extLst>
      <p:ext uri="{BB962C8B-B14F-4D97-AF65-F5344CB8AC3E}">
        <p14:creationId xmlns:p14="http://schemas.microsoft.com/office/powerpoint/2010/main" val="164376944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67</a:t>
            </a:fld>
            <a:endParaRPr lang="en-GB"/>
          </a:p>
        </p:txBody>
      </p:sp>
    </p:spTree>
    <p:extLst>
      <p:ext uri="{BB962C8B-B14F-4D97-AF65-F5344CB8AC3E}">
        <p14:creationId xmlns:p14="http://schemas.microsoft.com/office/powerpoint/2010/main" val="23461005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68</a:t>
            </a:fld>
            <a:endParaRPr lang="en-GB"/>
          </a:p>
        </p:txBody>
      </p:sp>
    </p:spTree>
    <p:extLst>
      <p:ext uri="{BB962C8B-B14F-4D97-AF65-F5344CB8AC3E}">
        <p14:creationId xmlns:p14="http://schemas.microsoft.com/office/powerpoint/2010/main" val="26648708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65478E-722D-1D97-35A4-BDA1E3A2F0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5B257C-6D99-81B0-AB4A-E66F90A557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6DB4C1-0D35-33DB-CBDF-7A1B4ABCD80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CE415BDD-862E-1887-DA49-CD201741821E}"/>
              </a:ext>
            </a:extLst>
          </p:cNvPr>
          <p:cNvSpPr>
            <a:spLocks noGrp="1"/>
          </p:cNvSpPr>
          <p:nvPr>
            <p:ph type="sldNum" sz="quarter" idx="5"/>
          </p:nvPr>
        </p:nvSpPr>
        <p:spPr/>
        <p:txBody>
          <a:bodyPr/>
          <a:lstStyle/>
          <a:p>
            <a:fld id="{A62EC21E-A6F6-4C42-B0A9-7BADF486F0B3}" type="slidenum">
              <a:rPr lang="en-GB" smtClean="0"/>
              <a:t>7</a:t>
            </a:fld>
            <a:endParaRPr lang="en-GB"/>
          </a:p>
        </p:txBody>
      </p:sp>
    </p:spTree>
    <p:extLst>
      <p:ext uri="{BB962C8B-B14F-4D97-AF65-F5344CB8AC3E}">
        <p14:creationId xmlns:p14="http://schemas.microsoft.com/office/powerpoint/2010/main" val="367218498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69</a:t>
            </a:fld>
            <a:endParaRPr lang="en-GB"/>
          </a:p>
        </p:txBody>
      </p:sp>
    </p:spTree>
    <p:extLst>
      <p:ext uri="{BB962C8B-B14F-4D97-AF65-F5344CB8AC3E}">
        <p14:creationId xmlns:p14="http://schemas.microsoft.com/office/powerpoint/2010/main" val="16099121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70</a:t>
            </a:fld>
            <a:endParaRPr lang="en-GB"/>
          </a:p>
        </p:txBody>
      </p:sp>
    </p:spTree>
    <p:extLst>
      <p:ext uri="{BB962C8B-B14F-4D97-AF65-F5344CB8AC3E}">
        <p14:creationId xmlns:p14="http://schemas.microsoft.com/office/powerpoint/2010/main" val="187111410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71</a:t>
            </a:fld>
            <a:endParaRPr lang="en-GB"/>
          </a:p>
        </p:txBody>
      </p:sp>
    </p:spTree>
    <p:extLst>
      <p:ext uri="{BB962C8B-B14F-4D97-AF65-F5344CB8AC3E}">
        <p14:creationId xmlns:p14="http://schemas.microsoft.com/office/powerpoint/2010/main" val="239285217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72</a:t>
            </a:fld>
            <a:endParaRPr lang="en-GB"/>
          </a:p>
        </p:txBody>
      </p:sp>
    </p:spTree>
    <p:extLst>
      <p:ext uri="{BB962C8B-B14F-4D97-AF65-F5344CB8AC3E}">
        <p14:creationId xmlns:p14="http://schemas.microsoft.com/office/powerpoint/2010/main" val="241865728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73</a:t>
            </a:fld>
            <a:endParaRPr lang="en-GB"/>
          </a:p>
        </p:txBody>
      </p:sp>
    </p:spTree>
    <p:extLst>
      <p:ext uri="{BB962C8B-B14F-4D97-AF65-F5344CB8AC3E}">
        <p14:creationId xmlns:p14="http://schemas.microsoft.com/office/powerpoint/2010/main" val="36698015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74</a:t>
            </a:fld>
            <a:endParaRPr lang="en-GB"/>
          </a:p>
        </p:txBody>
      </p:sp>
    </p:spTree>
    <p:extLst>
      <p:ext uri="{BB962C8B-B14F-4D97-AF65-F5344CB8AC3E}">
        <p14:creationId xmlns:p14="http://schemas.microsoft.com/office/powerpoint/2010/main" val="140004616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75</a:t>
            </a:fld>
            <a:endParaRPr lang="en-GB"/>
          </a:p>
        </p:txBody>
      </p:sp>
    </p:spTree>
    <p:extLst>
      <p:ext uri="{BB962C8B-B14F-4D97-AF65-F5344CB8AC3E}">
        <p14:creationId xmlns:p14="http://schemas.microsoft.com/office/powerpoint/2010/main" val="416595640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76</a:t>
            </a:fld>
            <a:endParaRPr lang="en-GB"/>
          </a:p>
        </p:txBody>
      </p:sp>
    </p:spTree>
    <p:extLst>
      <p:ext uri="{BB962C8B-B14F-4D97-AF65-F5344CB8AC3E}">
        <p14:creationId xmlns:p14="http://schemas.microsoft.com/office/powerpoint/2010/main" val="328644092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77</a:t>
            </a:fld>
            <a:endParaRPr lang="en-GB"/>
          </a:p>
        </p:txBody>
      </p:sp>
    </p:spTree>
    <p:extLst>
      <p:ext uri="{BB962C8B-B14F-4D97-AF65-F5344CB8AC3E}">
        <p14:creationId xmlns:p14="http://schemas.microsoft.com/office/powerpoint/2010/main" val="878022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463C2-031B-72A2-4DFC-F111FBC8E2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895607-BFDB-0984-DE76-07C13D1549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9E31F3-F476-CB0B-DD78-45FA67A065FA}"/>
              </a:ext>
            </a:extLst>
          </p:cNvPr>
          <p:cNvSpPr>
            <a:spLocks noGrp="1"/>
          </p:cNvSpPr>
          <p:nvPr>
            <p:ph type="body" idx="1"/>
          </p:nvPr>
        </p:nvSpPr>
        <p:spPr/>
        <p:txBody>
          <a:bodyPr/>
          <a:lstStyle/>
          <a:p>
            <a:r>
              <a:rPr lang="fr-FR" dirty="0"/>
              <a:t>And </a:t>
            </a:r>
            <a:r>
              <a:rPr lang="fr-FR" dirty="0" err="1"/>
              <a:t>probably</a:t>
            </a:r>
            <a:r>
              <a:rPr lang="fr-FR" dirty="0"/>
              <a:t> </a:t>
            </a:r>
            <a:r>
              <a:rPr lang="fr-FR" dirty="0" err="1"/>
              <a:t>other</a:t>
            </a:r>
            <a:r>
              <a:rPr lang="fr-FR" dirty="0"/>
              <a:t> </a:t>
            </a:r>
            <a:r>
              <a:rPr lang="fr-FR" dirty="0" err="1"/>
              <a:t>things</a:t>
            </a:r>
            <a:r>
              <a:rPr lang="fr-FR" dirty="0"/>
              <a:t> </a:t>
            </a:r>
            <a:r>
              <a:rPr lang="fr-FR" dirty="0" err="1"/>
              <a:t>that</a:t>
            </a:r>
            <a:r>
              <a:rPr lang="fr-FR" dirty="0"/>
              <a:t> I have </a:t>
            </a:r>
            <a:r>
              <a:rPr lang="fr-FR" dirty="0" err="1"/>
              <a:t>forgotten</a:t>
            </a:r>
            <a:r>
              <a:rPr lang="fr-FR" dirty="0"/>
              <a:t> about</a:t>
            </a:r>
            <a:endParaRPr lang="en-GB" dirty="0"/>
          </a:p>
        </p:txBody>
      </p:sp>
      <p:sp>
        <p:nvSpPr>
          <p:cNvPr id="4" name="Slide Number Placeholder 3">
            <a:extLst>
              <a:ext uri="{FF2B5EF4-FFF2-40B4-BE49-F238E27FC236}">
                <a16:creationId xmlns:a16="http://schemas.microsoft.com/office/drawing/2014/main" id="{34D53EC3-89B8-6E8F-4F8F-CE7ED5FF6DB6}"/>
              </a:ext>
            </a:extLst>
          </p:cNvPr>
          <p:cNvSpPr>
            <a:spLocks noGrp="1"/>
          </p:cNvSpPr>
          <p:nvPr>
            <p:ph type="sldNum" sz="quarter" idx="5"/>
          </p:nvPr>
        </p:nvSpPr>
        <p:spPr/>
        <p:txBody>
          <a:bodyPr/>
          <a:lstStyle/>
          <a:p>
            <a:fld id="{A62EC21E-A6F6-4C42-B0A9-7BADF486F0B3}" type="slidenum">
              <a:rPr lang="en-GB" smtClean="0"/>
              <a:t>8</a:t>
            </a:fld>
            <a:endParaRPr lang="en-GB"/>
          </a:p>
        </p:txBody>
      </p:sp>
    </p:spTree>
    <p:extLst>
      <p:ext uri="{BB962C8B-B14F-4D97-AF65-F5344CB8AC3E}">
        <p14:creationId xmlns:p14="http://schemas.microsoft.com/office/powerpoint/2010/main" val="379861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CB0452-B8C6-F97D-3F35-1DAB45C06E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0BEBA5-3865-2DF2-0DDA-DC879FECF7A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0A8188-3A68-1E25-5BCE-7630E45EE570}"/>
              </a:ext>
            </a:extLst>
          </p:cNvPr>
          <p:cNvSpPr>
            <a:spLocks noGrp="1"/>
          </p:cNvSpPr>
          <p:nvPr>
            <p:ph type="body" idx="1"/>
          </p:nvPr>
        </p:nvSpPr>
        <p:spPr/>
        <p:txBody>
          <a:bodyPr/>
          <a:lstStyle/>
          <a:p>
            <a:r>
              <a:rPr lang="fr-FR" dirty="0"/>
              <a:t>And </a:t>
            </a:r>
            <a:r>
              <a:rPr lang="fr-FR" dirty="0" err="1"/>
              <a:t>probably</a:t>
            </a:r>
            <a:r>
              <a:rPr lang="fr-FR" dirty="0"/>
              <a:t> </a:t>
            </a:r>
            <a:r>
              <a:rPr lang="fr-FR" dirty="0" err="1"/>
              <a:t>other</a:t>
            </a:r>
            <a:r>
              <a:rPr lang="fr-FR" dirty="0"/>
              <a:t> </a:t>
            </a:r>
            <a:r>
              <a:rPr lang="fr-FR" dirty="0" err="1"/>
              <a:t>things</a:t>
            </a:r>
            <a:r>
              <a:rPr lang="fr-FR" dirty="0"/>
              <a:t> </a:t>
            </a:r>
            <a:r>
              <a:rPr lang="fr-FR" dirty="0" err="1"/>
              <a:t>that</a:t>
            </a:r>
            <a:r>
              <a:rPr lang="fr-FR" dirty="0"/>
              <a:t> I have </a:t>
            </a:r>
            <a:r>
              <a:rPr lang="fr-FR" dirty="0" err="1"/>
              <a:t>forgotten</a:t>
            </a:r>
            <a:r>
              <a:rPr lang="fr-FR" dirty="0"/>
              <a:t> about</a:t>
            </a:r>
            <a:endParaRPr lang="en-GB" dirty="0"/>
          </a:p>
        </p:txBody>
      </p:sp>
      <p:sp>
        <p:nvSpPr>
          <p:cNvPr id="4" name="Slide Number Placeholder 3">
            <a:extLst>
              <a:ext uri="{FF2B5EF4-FFF2-40B4-BE49-F238E27FC236}">
                <a16:creationId xmlns:a16="http://schemas.microsoft.com/office/drawing/2014/main" id="{366C4785-113F-160A-FA66-02DEA50B7325}"/>
              </a:ext>
            </a:extLst>
          </p:cNvPr>
          <p:cNvSpPr>
            <a:spLocks noGrp="1"/>
          </p:cNvSpPr>
          <p:nvPr>
            <p:ph type="sldNum" sz="quarter" idx="5"/>
          </p:nvPr>
        </p:nvSpPr>
        <p:spPr/>
        <p:txBody>
          <a:bodyPr/>
          <a:lstStyle/>
          <a:p>
            <a:fld id="{A62EC21E-A6F6-4C42-B0A9-7BADF486F0B3}" type="slidenum">
              <a:rPr lang="en-GB" smtClean="0"/>
              <a:t>9</a:t>
            </a:fld>
            <a:endParaRPr lang="en-GB"/>
          </a:p>
        </p:txBody>
      </p:sp>
    </p:spTree>
    <p:extLst>
      <p:ext uri="{BB962C8B-B14F-4D97-AF65-F5344CB8AC3E}">
        <p14:creationId xmlns:p14="http://schemas.microsoft.com/office/powerpoint/2010/main" val="1376324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dirty="0"/>
          </a:p>
        </p:txBody>
      </p:sp>
      <p:sp>
        <p:nvSpPr>
          <p:cNvPr id="4" name="Slide Number Placeholder 3"/>
          <p:cNvSpPr>
            <a:spLocks noGrp="1"/>
          </p:cNvSpPr>
          <p:nvPr>
            <p:ph type="sldNum" sz="quarter" idx="5"/>
          </p:nvPr>
        </p:nvSpPr>
        <p:spPr/>
        <p:txBody>
          <a:bodyPr/>
          <a:lstStyle/>
          <a:p>
            <a:fld id="{A62EC21E-A6F6-4C42-B0A9-7BADF486F0B3}" type="slidenum">
              <a:rPr lang="en-GB" smtClean="0"/>
              <a:t>10</a:t>
            </a:fld>
            <a:endParaRPr lang="en-GB"/>
          </a:p>
        </p:txBody>
      </p:sp>
    </p:spTree>
    <p:extLst>
      <p:ext uri="{BB962C8B-B14F-4D97-AF65-F5344CB8AC3E}">
        <p14:creationId xmlns:p14="http://schemas.microsoft.com/office/powerpoint/2010/main" val="4081152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FDFBF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2952B-B65F-C181-B0B8-7CEC9E857879}"/>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fr-FR" dirty="0"/>
          </a:p>
        </p:txBody>
      </p:sp>
      <p:sp>
        <p:nvSpPr>
          <p:cNvPr id="3" name="Subtitle 2">
            <a:extLst>
              <a:ext uri="{FF2B5EF4-FFF2-40B4-BE49-F238E27FC236}">
                <a16:creationId xmlns:a16="http://schemas.microsoft.com/office/drawing/2014/main" id="{D4E1C74B-DA1B-D684-A6CD-55B00D2621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fr-FR" dirty="0"/>
          </a:p>
        </p:txBody>
      </p:sp>
      <p:sp>
        <p:nvSpPr>
          <p:cNvPr id="4" name="Date Placeholder 3">
            <a:extLst>
              <a:ext uri="{FF2B5EF4-FFF2-40B4-BE49-F238E27FC236}">
                <a16:creationId xmlns:a16="http://schemas.microsoft.com/office/drawing/2014/main" id="{CCB523A0-1F5F-B72B-1FE1-7F3C33635F87}"/>
              </a:ext>
            </a:extLst>
          </p:cNvPr>
          <p:cNvSpPr>
            <a:spLocks noGrp="1"/>
          </p:cNvSpPr>
          <p:nvPr>
            <p:ph type="dt" sz="half" idx="10"/>
          </p:nvPr>
        </p:nvSpPr>
        <p:spPr/>
        <p:txBody>
          <a:bodyPr/>
          <a:lstStyle/>
          <a:p>
            <a:fld id="{DD55982A-B46D-4B79-92A5-28C8080B41FE}" type="datetime1">
              <a:rPr lang="fr-FR" smtClean="0"/>
              <a:t>08/09/2025</a:t>
            </a:fld>
            <a:endParaRPr lang="fr-FR"/>
          </a:p>
        </p:txBody>
      </p:sp>
      <p:sp>
        <p:nvSpPr>
          <p:cNvPr id="5" name="Footer Placeholder 4">
            <a:extLst>
              <a:ext uri="{FF2B5EF4-FFF2-40B4-BE49-F238E27FC236}">
                <a16:creationId xmlns:a16="http://schemas.microsoft.com/office/drawing/2014/main" id="{9F206F03-7A98-C65F-E301-7BF3A72DF894}"/>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8C3BCF9A-27D7-05E0-4FD9-37C33CE714B2}"/>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4050669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E6E32-9D65-D97E-4C57-E265E5E69F75}"/>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8C811A06-79BE-F6A7-0083-0F2061725B9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7E8EB93E-5EA4-D603-50A7-2E47CAD0C4BB}"/>
              </a:ext>
            </a:extLst>
          </p:cNvPr>
          <p:cNvSpPr>
            <a:spLocks noGrp="1"/>
          </p:cNvSpPr>
          <p:nvPr>
            <p:ph type="dt" sz="half" idx="10"/>
          </p:nvPr>
        </p:nvSpPr>
        <p:spPr/>
        <p:txBody>
          <a:bodyPr/>
          <a:lstStyle/>
          <a:p>
            <a:fld id="{B371F475-B24D-4175-8849-C8856A647410}" type="datetime1">
              <a:rPr lang="fr-FR" smtClean="0"/>
              <a:t>08/09/2025</a:t>
            </a:fld>
            <a:endParaRPr lang="fr-FR"/>
          </a:p>
        </p:txBody>
      </p:sp>
      <p:sp>
        <p:nvSpPr>
          <p:cNvPr id="5" name="Footer Placeholder 4">
            <a:extLst>
              <a:ext uri="{FF2B5EF4-FFF2-40B4-BE49-F238E27FC236}">
                <a16:creationId xmlns:a16="http://schemas.microsoft.com/office/drawing/2014/main" id="{30D7A609-23E6-F718-FDE5-D21086C54904}"/>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D999DEA1-00DF-2F5A-D3A8-A19041921E2E}"/>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24013898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A27A69-9A0A-723B-FE08-1B9F9898F6D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6FF7BF40-24B7-6F2D-067F-775E10E08A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04E27F21-329B-B302-3B11-E4D76B1AB482}"/>
              </a:ext>
            </a:extLst>
          </p:cNvPr>
          <p:cNvSpPr>
            <a:spLocks noGrp="1"/>
          </p:cNvSpPr>
          <p:nvPr>
            <p:ph type="dt" sz="half" idx="10"/>
          </p:nvPr>
        </p:nvSpPr>
        <p:spPr/>
        <p:txBody>
          <a:bodyPr/>
          <a:lstStyle/>
          <a:p>
            <a:fld id="{FA9F7733-C85A-4513-8CE1-757613D9C817}" type="datetime1">
              <a:rPr lang="fr-FR" smtClean="0"/>
              <a:t>08/09/2025</a:t>
            </a:fld>
            <a:endParaRPr lang="fr-FR"/>
          </a:p>
        </p:txBody>
      </p:sp>
      <p:sp>
        <p:nvSpPr>
          <p:cNvPr id="5" name="Footer Placeholder 4">
            <a:extLst>
              <a:ext uri="{FF2B5EF4-FFF2-40B4-BE49-F238E27FC236}">
                <a16:creationId xmlns:a16="http://schemas.microsoft.com/office/drawing/2014/main" id="{AF43DD71-765A-3A0D-7027-669C887ABC60}"/>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64A3615C-B388-ACCB-16A6-21DA628F5DAF}"/>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1798603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35886-FDCC-9D15-832C-813F40693A79}"/>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56304012-84AE-1C09-D3E4-2115D6E3439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E6CBF442-DC35-5813-C201-E3AF6D39F19A}"/>
              </a:ext>
            </a:extLst>
          </p:cNvPr>
          <p:cNvSpPr>
            <a:spLocks noGrp="1"/>
          </p:cNvSpPr>
          <p:nvPr>
            <p:ph type="dt" sz="half" idx="10"/>
          </p:nvPr>
        </p:nvSpPr>
        <p:spPr/>
        <p:txBody>
          <a:bodyPr/>
          <a:lstStyle/>
          <a:p>
            <a:fld id="{BE2CBEF4-C239-40F7-A999-90E5F43AC809}" type="datetime1">
              <a:rPr lang="fr-FR" smtClean="0"/>
              <a:t>08/09/2025</a:t>
            </a:fld>
            <a:endParaRPr lang="fr-FR"/>
          </a:p>
        </p:txBody>
      </p:sp>
      <p:sp>
        <p:nvSpPr>
          <p:cNvPr id="5" name="Footer Placeholder 4">
            <a:extLst>
              <a:ext uri="{FF2B5EF4-FFF2-40B4-BE49-F238E27FC236}">
                <a16:creationId xmlns:a16="http://schemas.microsoft.com/office/drawing/2014/main" id="{1090B420-196F-2A07-BEDD-F62021EFF7DF}"/>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F0E7721C-0C61-AD6A-98D9-3221F04DAB8F}"/>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1479670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9C9B6-C6BE-9B72-98CD-1FE21C370E1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8B024A11-D011-02D2-A433-BB72E93AF1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5AF74A-EB63-6785-7DC3-3105E4702516}"/>
              </a:ext>
            </a:extLst>
          </p:cNvPr>
          <p:cNvSpPr>
            <a:spLocks noGrp="1"/>
          </p:cNvSpPr>
          <p:nvPr>
            <p:ph type="dt" sz="half" idx="10"/>
          </p:nvPr>
        </p:nvSpPr>
        <p:spPr/>
        <p:txBody>
          <a:bodyPr/>
          <a:lstStyle/>
          <a:p>
            <a:fld id="{81CFA720-C544-4D9C-B752-65B437F6FA29}" type="datetime1">
              <a:rPr lang="fr-FR" smtClean="0"/>
              <a:t>08/09/2025</a:t>
            </a:fld>
            <a:endParaRPr lang="fr-FR"/>
          </a:p>
        </p:txBody>
      </p:sp>
      <p:sp>
        <p:nvSpPr>
          <p:cNvPr id="5" name="Footer Placeholder 4">
            <a:extLst>
              <a:ext uri="{FF2B5EF4-FFF2-40B4-BE49-F238E27FC236}">
                <a16:creationId xmlns:a16="http://schemas.microsoft.com/office/drawing/2014/main" id="{585DCCAA-749E-7354-8BEA-13E800D95156}"/>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63861417-3D92-D23F-A4C8-ADA0649B25FE}"/>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2610267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9A46A-57E9-A7A6-BA12-E6FBD812F34D}"/>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89B89646-18CD-8D96-BAAF-66101229C3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FCBFD94D-8BCA-82F3-E615-FF1CC4530C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F63FCDF3-136C-A9C6-BD68-02851B2ECB39}"/>
              </a:ext>
            </a:extLst>
          </p:cNvPr>
          <p:cNvSpPr>
            <a:spLocks noGrp="1"/>
          </p:cNvSpPr>
          <p:nvPr>
            <p:ph type="dt" sz="half" idx="10"/>
          </p:nvPr>
        </p:nvSpPr>
        <p:spPr/>
        <p:txBody>
          <a:bodyPr/>
          <a:lstStyle/>
          <a:p>
            <a:fld id="{F0C0EFCA-6D73-4B91-BB47-3D3E4F3A3BA5}" type="datetime1">
              <a:rPr lang="fr-FR" smtClean="0"/>
              <a:t>08/09/2025</a:t>
            </a:fld>
            <a:endParaRPr lang="fr-FR"/>
          </a:p>
        </p:txBody>
      </p:sp>
      <p:sp>
        <p:nvSpPr>
          <p:cNvPr id="6" name="Footer Placeholder 5">
            <a:extLst>
              <a:ext uri="{FF2B5EF4-FFF2-40B4-BE49-F238E27FC236}">
                <a16:creationId xmlns:a16="http://schemas.microsoft.com/office/drawing/2014/main" id="{FC9DA2DF-F005-F47E-81C0-576D5E5FD241}"/>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53893931-AF49-D4A8-C724-C75F49BFC2EE}"/>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3020472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BD4DF-0048-D44C-1607-1A4454F19F83}"/>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ED8A3D27-B700-EC75-8CC0-1F71E95677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55DD83B-03DA-1BB9-8E55-7A93EC6BB8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217BF21F-231A-4EE0-BCDA-1E284B5E91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6C2828-0CEC-40E8-E76A-6B55B4908C2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0AA18F6B-95B1-1D5F-8602-2E87F30823C8}"/>
              </a:ext>
            </a:extLst>
          </p:cNvPr>
          <p:cNvSpPr>
            <a:spLocks noGrp="1"/>
          </p:cNvSpPr>
          <p:nvPr>
            <p:ph type="dt" sz="half" idx="10"/>
          </p:nvPr>
        </p:nvSpPr>
        <p:spPr/>
        <p:txBody>
          <a:bodyPr/>
          <a:lstStyle/>
          <a:p>
            <a:fld id="{429D8261-CBCB-4C81-8677-71DA5E0876BA}" type="datetime1">
              <a:rPr lang="fr-FR" smtClean="0"/>
              <a:t>08/09/2025</a:t>
            </a:fld>
            <a:endParaRPr lang="fr-FR"/>
          </a:p>
        </p:txBody>
      </p:sp>
      <p:sp>
        <p:nvSpPr>
          <p:cNvPr id="8" name="Footer Placeholder 7">
            <a:extLst>
              <a:ext uri="{FF2B5EF4-FFF2-40B4-BE49-F238E27FC236}">
                <a16:creationId xmlns:a16="http://schemas.microsoft.com/office/drawing/2014/main" id="{FF72C63B-92D9-DD71-C490-AE6802160526}"/>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DD1FAB43-3CEA-C521-9730-077A4111D947}"/>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1341615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5D900-124D-D7B8-85B8-82CABB25B006}"/>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5267DFC5-4557-6154-0737-7D2CC5B6514B}"/>
              </a:ext>
            </a:extLst>
          </p:cNvPr>
          <p:cNvSpPr>
            <a:spLocks noGrp="1"/>
          </p:cNvSpPr>
          <p:nvPr>
            <p:ph type="dt" sz="half" idx="10"/>
          </p:nvPr>
        </p:nvSpPr>
        <p:spPr/>
        <p:txBody>
          <a:bodyPr/>
          <a:lstStyle/>
          <a:p>
            <a:fld id="{28AC5D92-0BE7-49F3-97C9-3AC2AECE7A6C}" type="datetime1">
              <a:rPr lang="fr-FR" smtClean="0"/>
              <a:t>08/09/2025</a:t>
            </a:fld>
            <a:endParaRPr lang="fr-FR"/>
          </a:p>
        </p:txBody>
      </p:sp>
      <p:sp>
        <p:nvSpPr>
          <p:cNvPr id="4" name="Footer Placeholder 3">
            <a:extLst>
              <a:ext uri="{FF2B5EF4-FFF2-40B4-BE49-F238E27FC236}">
                <a16:creationId xmlns:a16="http://schemas.microsoft.com/office/drawing/2014/main" id="{B9E55C8C-0C96-3F9C-0305-FD1CD841CF60}"/>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27F522AB-0729-9AEB-21E1-4282FE9C5C72}"/>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1851081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261412-A3B2-C765-244E-8D1AC82D9EDC}"/>
              </a:ext>
            </a:extLst>
          </p:cNvPr>
          <p:cNvSpPr>
            <a:spLocks noGrp="1"/>
          </p:cNvSpPr>
          <p:nvPr>
            <p:ph type="dt" sz="half" idx="10"/>
          </p:nvPr>
        </p:nvSpPr>
        <p:spPr/>
        <p:txBody>
          <a:bodyPr/>
          <a:lstStyle/>
          <a:p>
            <a:fld id="{CC05A49C-CBC3-4071-B85B-42BB4379BAE5}" type="datetime1">
              <a:rPr lang="fr-FR" smtClean="0"/>
              <a:t>08/09/2025</a:t>
            </a:fld>
            <a:endParaRPr lang="fr-FR"/>
          </a:p>
        </p:txBody>
      </p:sp>
      <p:sp>
        <p:nvSpPr>
          <p:cNvPr id="3" name="Footer Placeholder 2">
            <a:extLst>
              <a:ext uri="{FF2B5EF4-FFF2-40B4-BE49-F238E27FC236}">
                <a16:creationId xmlns:a16="http://schemas.microsoft.com/office/drawing/2014/main" id="{5A9FABBA-7530-6420-4076-CF24DC278FED}"/>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455B3DC6-FB12-883A-9926-C102F6D779FE}"/>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2021482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6E173-BE04-7773-F08A-A6ACD282C0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03A98002-047E-B5E9-1463-DCB621796E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C94681FC-348A-CDE7-8331-75A6DCAED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77CEE7-2B2B-82F7-8CF1-0071F7D1ED7A}"/>
              </a:ext>
            </a:extLst>
          </p:cNvPr>
          <p:cNvSpPr>
            <a:spLocks noGrp="1"/>
          </p:cNvSpPr>
          <p:nvPr>
            <p:ph type="dt" sz="half" idx="10"/>
          </p:nvPr>
        </p:nvSpPr>
        <p:spPr/>
        <p:txBody>
          <a:bodyPr/>
          <a:lstStyle/>
          <a:p>
            <a:fld id="{C4C3849D-8DCB-4F4B-8C29-F0E7887BF74A}" type="datetime1">
              <a:rPr lang="fr-FR" smtClean="0"/>
              <a:t>08/09/2025</a:t>
            </a:fld>
            <a:endParaRPr lang="fr-FR"/>
          </a:p>
        </p:txBody>
      </p:sp>
      <p:sp>
        <p:nvSpPr>
          <p:cNvPr id="6" name="Footer Placeholder 5">
            <a:extLst>
              <a:ext uri="{FF2B5EF4-FFF2-40B4-BE49-F238E27FC236}">
                <a16:creationId xmlns:a16="http://schemas.microsoft.com/office/drawing/2014/main" id="{1C570F16-136B-5B8B-D4C1-BF8CE8614072}"/>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03B4C0FD-9376-44D2-FCD2-BEF8C2AC9171}"/>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4180470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BA666-A503-80D8-1071-324AFEA855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B0DFA630-9B02-D5B7-4B05-A625177006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7ED27550-3FF7-4F56-2A40-B8FF10BD1C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79A36A-06F0-66E4-B12C-6F2C5C54B6CD}"/>
              </a:ext>
            </a:extLst>
          </p:cNvPr>
          <p:cNvSpPr>
            <a:spLocks noGrp="1"/>
          </p:cNvSpPr>
          <p:nvPr>
            <p:ph type="dt" sz="half" idx="10"/>
          </p:nvPr>
        </p:nvSpPr>
        <p:spPr/>
        <p:txBody>
          <a:bodyPr/>
          <a:lstStyle/>
          <a:p>
            <a:fld id="{7CCEBC0A-DD03-4A68-85FC-F1BB2CFD030E}" type="datetime1">
              <a:rPr lang="fr-FR" smtClean="0"/>
              <a:t>08/09/2025</a:t>
            </a:fld>
            <a:endParaRPr lang="fr-FR"/>
          </a:p>
        </p:txBody>
      </p:sp>
      <p:sp>
        <p:nvSpPr>
          <p:cNvPr id="6" name="Footer Placeholder 5">
            <a:extLst>
              <a:ext uri="{FF2B5EF4-FFF2-40B4-BE49-F238E27FC236}">
                <a16:creationId xmlns:a16="http://schemas.microsoft.com/office/drawing/2014/main" id="{7DB730BF-1CE3-36AA-7A77-23E7C5E2A025}"/>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DEB42599-03C7-4850-E5CA-DD6C4528F130}"/>
              </a:ext>
            </a:extLst>
          </p:cNvPr>
          <p:cNvSpPr>
            <a:spLocks noGrp="1"/>
          </p:cNvSpPr>
          <p:nvPr>
            <p:ph type="sldNum" sz="quarter" idx="12"/>
          </p:nvPr>
        </p:nvSpPr>
        <p:spPr/>
        <p:txBody>
          <a:bodyPr/>
          <a:lstStyle/>
          <a:p>
            <a:fld id="{6F3806FF-9E51-4331-BB90-F49EFA1FA4FC}" type="slidenum">
              <a:rPr lang="fr-FR" smtClean="0"/>
              <a:t>‹N°›</a:t>
            </a:fld>
            <a:endParaRPr lang="fr-FR"/>
          </a:p>
        </p:txBody>
      </p:sp>
    </p:spTree>
    <p:extLst>
      <p:ext uri="{BB962C8B-B14F-4D97-AF65-F5344CB8AC3E}">
        <p14:creationId xmlns:p14="http://schemas.microsoft.com/office/powerpoint/2010/main" val="1757209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BF9"/>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86CBED-8205-0C8D-EB36-23ADA19B79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fr-FR" dirty="0"/>
          </a:p>
        </p:txBody>
      </p:sp>
      <p:sp>
        <p:nvSpPr>
          <p:cNvPr id="3" name="Text Placeholder 2">
            <a:extLst>
              <a:ext uri="{FF2B5EF4-FFF2-40B4-BE49-F238E27FC236}">
                <a16:creationId xmlns:a16="http://schemas.microsoft.com/office/drawing/2014/main" id="{492D9D53-93DF-92DE-B449-0B3ED4D9F4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4" name="Date Placeholder 3">
            <a:extLst>
              <a:ext uri="{FF2B5EF4-FFF2-40B4-BE49-F238E27FC236}">
                <a16:creationId xmlns:a16="http://schemas.microsoft.com/office/drawing/2014/main" id="{4662B9F4-B18B-BB03-D130-D79EEA3003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F98F25F-AECB-48AA-97FE-E7C5EA77181F}" type="datetime1">
              <a:rPr lang="fr-FR" smtClean="0"/>
              <a:t>08/09/2025</a:t>
            </a:fld>
            <a:endParaRPr lang="fr-FR"/>
          </a:p>
        </p:txBody>
      </p:sp>
      <p:sp>
        <p:nvSpPr>
          <p:cNvPr id="5" name="Footer Placeholder 4">
            <a:extLst>
              <a:ext uri="{FF2B5EF4-FFF2-40B4-BE49-F238E27FC236}">
                <a16:creationId xmlns:a16="http://schemas.microsoft.com/office/drawing/2014/main" id="{2BC19988-7D9F-3886-98AB-3D1EBF3108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Slide Number Placeholder 5">
            <a:extLst>
              <a:ext uri="{FF2B5EF4-FFF2-40B4-BE49-F238E27FC236}">
                <a16:creationId xmlns:a16="http://schemas.microsoft.com/office/drawing/2014/main" id="{AD46FBBE-CF43-190C-CD27-96A5A24BE1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F3806FF-9E51-4331-BB90-F49EFA1FA4FC}" type="slidenum">
              <a:rPr lang="fr-FR" smtClean="0"/>
              <a:t>‹N°›</a:t>
            </a:fld>
            <a:endParaRPr lang="fr-FR"/>
          </a:p>
        </p:txBody>
      </p:sp>
    </p:spTree>
    <p:extLst>
      <p:ext uri="{BB962C8B-B14F-4D97-AF65-F5344CB8AC3E}">
        <p14:creationId xmlns:p14="http://schemas.microsoft.com/office/powerpoint/2010/main" val="4276144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lumMod val="85000"/>
              <a:lumOff val="15000"/>
            </a:schemeClr>
          </a:solidFill>
          <a:latin typeface="Montserrat" panose="000005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scronias/DS-Real-World-Pub/tree/main"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scronias/DS-Real-World-Pub/blob/main/Final%20assignment/Instructions.pdf"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14.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15.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5.png"/><Relationship Id="rId5" Type="http://schemas.openxmlformats.org/officeDocument/2006/relationships/image" Target="../media/image1.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90.png"/><Relationship Id="rId5" Type="http://schemas.openxmlformats.org/officeDocument/2006/relationships/customXml" Target="../ink/ink1.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9.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1.png"/><Relationship Id="rId7"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jpg"/><Relationship Id="rId9" Type="http://schemas.openxmlformats.org/officeDocument/2006/relationships/image" Target="../media/image35.sv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9.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3.png"/></Relationships>
</file>

<file path=ppt/slides/_rels/slide38.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1.png"/><Relationship Id="rId7"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3.png"/></Relationships>
</file>

<file path=ppt/slides/_rels/slide39.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1.png"/><Relationship Id="rId7"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1.png"/><Relationship Id="rId7" Type="http://schemas.openxmlformats.org/officeDocument/2006/relationships/image" Target="../media/image39.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5.png"/><Relationship Id="rId5" Type="http://schemas.openxmlformats.org/officeDocument/2006/relationships/image" Target="../media/image1.png"/><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2.pn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14.svg"/><Relationship Id="rId4" Type="http://schemas.openxmlformats.org/officeDocument/2006/relationships/image" Target="../media/image13.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14.svg"/><Relationship Id="rId4" Type="http://schemas.openxmlformats.org/officeDocument/2006/relationships/image" Target="../media/image13.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48.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1.png"/><Relationship Id="rId7" Type="http://schemas.openxmlformats.org/officeDocument/2006/relationships/image" Target="../media/image47.pn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49.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customXml" Target="../ink/ink4.xml"/><Relationship Id="rId3" Type="http://schemas.openxmlformats.org/officeDocument/2006/relationships/image" Target="../media/image1.png"/><Relationship Id="rId7" Type="http://schemas.openxmlformats.org/officeDocument/2006/relationships/image" Target="../media/image47.png"/><Relationship Id="rId12" Type="http://schemas.openxmlformats.org/officeDocument/2006/relationships/image" Target="../media/image190.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46.png"/><Relationship Id="rId11" Type="http://schemas.openxmlformats.org/officeDocument/2006/relationships/customXml" Target="../ink/ink3.xml"/><Relationship Id="rId5" Type="http://schemas.openxmlformats.org/officeDocument/2006/relationships/image" Target="../media/image45.png"/><Relationship Id="rId10" Type="http://schemas.openxmlformats.org/officeDocument/2006/relationships/image" Target="../media/image180.png"/><Relationship Id="rId4" Type="http://schemas.openxmlformats.org/officeDocument/2006/relationships/image" Target="../media/image44.png"/><Relationship Id="rId9" Type="http://schemas.openxmlformats.org/officeDocument/2006/relationships/customXml" Target="../ink/ink2.xml"/><Relationship Id="rId14" Type="http://schemas.openxmlformats.org/officeDocument/2006/relationships/image" Target="../media/image200.png"/></Relationships>
</file>

<file path=ppt/slides/_rels/slide5.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1.png"/><Relationship Id="rId7" Type="http://schemas.openxmlformats.org/officeDocument/2006/relationships/image" Target="../media/image47.png"/><Relationship Id="rId12" Type="http://schemas.openxmlformats.org/officeDocument/2006/relationships/image" Target="../media/image210.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46.png"/><Relationship Id="rId11" Type="http://schemas.openxmlformats.org/officeDocument/2006/relationships/customXml" Target="../ink/ink5.xml"/><Relationship Id="rId5" Type="http://schemas.openxmlformats.org/officeDocument/2006/relationships/image" Target="../media/image45.png"/><Relationship Id="rId10" Type="http://schemas.openxmlformats.org/officeDocument/2006/relationships/image" Target="../media/image14.svg"/><Relationship Id="rId4" Type="http://schemas.openxmlformats.org/officeDocument/2006/relationships/image" Target="../media/image44.png"/><Relationship Id="rId9" Type="http://schemas.openxmlformats.org/officeDocument/2006/relationships/image" Target="../media/image13.png"/></Relationships>
</file>

<file path=ppt/slides/_rels/slide51.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customXml" Target="../ink/ink8.xml"/><Relationship Id="rId3" Type="http://schemas.openxmlformats.org/officeDocument/2006/relationships/image" Target="../media/image1.png"/><Relationship Id="rId7" Type="http://schemas.openxmlformats.org/officeDocument/2006/relationships/image" Target="../media/image47.png"/><Relationship Id="rId12" Type="http://schemas.openxmlformats.org/officeDocument/2006/relationships/image" Target="../media/image230.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46.png"/><Relationship Id="rId11" Type="http://schemas.openxmlformats.org/officeDocument/2006/relationships/customXml" Target="../ink/ink7.xml"/><Relationship Id="rId5" Type="http://schemas.openxmlformats.org/officeDocument/2006/relationships/image" Target="../media/image45.png"/><Relationship Id="rId10" Type="http://schemas.openxmlformats.org/officeDocument/2006/relationships/image" Target="../media/image220.png"/><Relationship Id="rId4" Type="http://schemas.openxmlformats.org/officeDocument/2006/relationships/image" Target="../media/image44.png"/><Relationship Id="rId9" Type="http://schemas.openxmlformats.org/officeDocument/2006/relationships/customXml" Target="../ink/ink6.xml"/><Relationship Id="rId14" Type="http://schemas.openxmlformats.org/officeDocument/2006/relationships/image" Target="../media/image240.png"/></Relationships>
</file>

<file path=ppt/slides/_rels/slide52.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1.png"/><Relationship Id="rId7" Type="http://schemas.openxmlformats.org/officeDocument/2006/relationships/image" Target="../media/image47.png"/><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10" Type="http://schemas.openxmlformats.org/officeDocument/2006/relationships/image" Target="../media/image250.png"/><Relationship Id="rId4" Type="http://schemas.openxmlformats.org/officeDocument/2006/relationships/image" Target="../media/image44.png"/><Relationship Id="rId9" Type="http://schemas.openxmlformats.org/officeDocument/2006/relationships/customXml" Target="../ink/ink9.xml"/></Relationships>
</file>

<file path=ppt/slides/_rels/slide53.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1.png"/><Relationship Id="rId7" Type="http://schemas.openxmlformats.org/officeDocument/2006/relationships/image" Target="../media/image47.png"/><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10" Type="http://schemas.openxmlformats.org/officeDocument/2006/relationships/image" Target="../media/image260.png"/><Relationship Id="rId4" Type="http://schemas.openxmlformats.org/officeDocument/2006/relationships/image" Target="../media/image44.png"/><Relationship Id="rId9" Type="http://schemas.openxmlformats.org/officeDocument/2006/relationships/customXml" Target="../ink/ink10.xml"/></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58.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6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hyperlink" Target="http://factominer.free.fr/index.html" TargetMode="External"/><Relationship Id="rId5" Type="http://schemas.openxmlformats.org/officeDocument/2006/relationships/hyperlink" Target="https://cicerocq.wordpress.com/wp-content/uploads/2019/05/cluster-analysis_5ed_everitt.pdf" TargetMode="External"/><Relationship Id="rId4" Type="http://schemas.openxmlformats.org/officeDocument/2006/relationships/hyperlink" Target="https://scikit-learn.org/stable/unsupervised_learning.html" TargetMode="External"/></Relationships>
</file>

<file path=ppt/slides/_rels/slide6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6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7.xml"/><Relationship Id="rId1" Type="http://schemas.openxmlformats.org/officeDocument/2006/relationships/slideLayout" Target="../slideLayouts/slideLayout2.xml"/><Relationship Id="rId5" Type="http://schemas.openxmlformats.org/officeDocument/2006/relationships/image" Target="../media/image56.svg"/><Relationship Id="rId4" Type="http://schemas.openxmlformats.org/officeDocument/2006/relationships/image" Target="../media/image55.png"/></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8" Type="http://schemas.openxmlformats.org/officeDocument/2006/relationships/image" Target="../media/image360.png"/><Relationship Id="rId13" Type="http://schemas.openxmlformats.org/officeDocument/2006/relationships/customXml" Target="../ink/ink15.xml"/><Relationship Id="rId3" Type="http://schemas.openxmlformats.org/officeDocument/2006/relationships/image" Target="../media/image1.png"/><Relationship Id="rId7" Type="http://schemas.openxmlformats.org/officeDocument/2006/relationships/customXml" Target="../ink/ink12.xml"/><Relationship Id="rId12" Type="http://schemas.openxmlformats.org/officeDocument/2006/relationships/image" Target="../media/image380.png"/><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350.png"/><Relationship Id="rId11" Type="http://schemas.openxmlformats.org/officeDocument/2006/relationships/customXml" Target="../ink/ink14.xml"/><Relationship Id="rId5" Type="http://schemas.openxmlformats.org/officeDocument/2006/relationships/customXml" Target="../ink/ink11.xml"/><Relationship Id="rId10" Type="http://schemas.openxmlformats.org/officeDocument/2006/relationships/image" Target="../media/image370.png"/><Relationship Id="rId4" Type="http://schemas.openxmlformats.org/officeDocument/2006/relationships/image" Target="../media/image58.png"/><Relationship Id="rId9" Type="http://schemas.openxmlformats.org/officeDocument/2006/relationships/customXml" Target="../ink/ink13.xml"/><Relationship Id="rId14" Type="http://schemas.openxmlformats.org/officeDocument/2006/relationships/image" Target="../media/image390.png"/></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3.xml"/><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image" Target="../media/image59.png"/></Relationships>
</file>

<file path=ppt/slides/_rels/slide7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65.png"/></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7.xml"/><Relationship Id="rId1" Type="http://schemas.openxmlformats.org/officeDocument/2006/relationships/slideLayout" Target="../slideLayouts/slideLayout2.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hyperlink" Target="https://cookiecutter-data-science.drivendata.org/" TargetMode="External"/></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7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6FBA8-49D0-5C27-74F1-6531DDD1E454}"/>
              </a:ext>
            </a:extLst>
          </p:cNvPr>
          <p:cNvSpPr>
            <a:spLocks noGrp="1"/>
          </p:cNvSpPr>
          <p:nvPr>
            <p:ph type="ctrTitle"/>
          </p:nvPr>
        </p:nvSpPr>
        <p:spPr>
          <a:xfrm>
            <a:off x="592346" y="1069166"/>
            <a:ext cx="9233140" cy="1721480"/>
          </a:xfrm>
        </p:spPr>
        <p:txBody>
          <a:bodyPr>
            <a:normAutofit fontScale="90000"/>
          </a:bodyPr>
          <a:lstStyle/>
          <a:p>
            <a:pPr algn="l"/>
            <a:r>
              <a:rPr lang="en-US"/>
              <a:t>Practising</a:t>
            </a:r>
            <a:r>
              <a:rPr lang="en-US" dirty="0"/>
              <a:t> </a:t>
            </a:r>
            <a:r>
              <a:rPr lang="en-US" dirty="0">
                <a:solidFill>
                  <a:srgbClr val="1891C3"/>
                </a:solidFill>
              </a:rPr>
              <a:t>data science </a:t>
            </a:r>
            <a:r>
              <a:rPr lang="en-US" dirty="0"/>
              <a:t>in the real world</a:t>
            </a:r>
          </a:p>
        </p:txBody>
      </p:sp>
      <p:sp>
        <p:nvSpPr>
          <p:cNvPr id="4" name="Title 1">
            <a:extLst>
              <a:ext uri="{FF2B5EF4-FFF2-40B4-BE49-F238E27FC236}">
                <a16:creationId xmlns:a16="http://schemas.microsoft.com/office/drawing/2014/main" id="{7639CE7A-2193-3944-85ED-DCAC999458B5}"/>
              </a:ext>
            </a:extLst>
          </p:cNvPr>
          <p:cNvSpPr txBox="1">
            <a:spLocks/>
          </p:cNvSpPr>
          <p:nvPr/>
        </p:nvSpPr>
        <p:spPr>
          <a:xfrm>
            <a:off x="592346" y="2765756"/>
            <a:ext cx="9233140" cy="66324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ontserrat" panose="00000500000000000000" pitchFamily="2" charset="0"/>
                <a:ea typeface="+mj-ea"/>
                <a:cs typeface="+mj-cs"/>
              </a:defRPr>
            </a:lvl1pPr>
          </a:lstStyle>
          <a:p>
            <a:pPr algn="l"/>
            <a:r>
              <a:rPr lang="fr-FR" sz="3600" dirty="0">
                <a:solidFill>
                  <a:schemeClr val="tx1">
                    <a:lumMod val="85000"/>
                    <a:lumOff val="15000"/>
                  </a:schemeClr>
                </a:solidFill>
              </a:rPr>
              <a:t>Limitations and challenges</a:t>
            </a:r>
          </a:p>
        </p:txBody>
      </p:sp>
      <p:sp>
        <p:nvSpPr>
          <p:cNvPr id="5" name="Title 1">
            <a:extLst>
              <a:ext uri="{FF2B5EF4-FFF2-40B4-BE49-F238E27FC236}">
                <a16:creationId xmlns:a16="http://schemas.microsoft.com/office/drawing/2014/main" id="{4D327680-D59A-1829-4F37-FD594062C0C7}"/>
              </a:ext>
            </a:extLst>
          </p:cNvPr>
          <p:cNvSpPr txBox="1">
            <a:spLocks/>
          </p:cNvSpPr>
          <p:nvPr/>
        </p:nvSpPr>
        <p:spPr>
          <a:xfrm>
            <a:off x="592346" y="5788834"/>
            <a:ext cx="9233140" cy="66324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ontserrat" panose="00000500000000000000" pitchFamily="2" charset="0"/>
                <a:ea typeface="+mj-ea"/>
                <a:cs typeface="+mj-cs"/>
              </a:defRPr>
            </a:lvl1pPr>
          </a:lstStyle>
          <a:p>
            <a:pPr algn="l"/>
            <a:r>
              <a:rPr lang="fr-FR" sz="2400" dirty="0">
                <a:solidFill>
                  <a:schemeClr val="tx1">
                    <a:lumMod val="85000"/>
                    <a:lumOff val="15000"/>
                  </a:schemeClr>
                </a:solidFill>
                <a:latin typeface="Source Sans Pro" panose="020B0503030403020204" pitchFamily="34" charset="0"/>
                <a:ea typeface="Source Sans Pro" panose="020B0503030403020204" pitchFamily="34" charset="0"/>
              </a:rPr>
              <a:t>Dimitri Scronias, ORS PACA/AP-HM</a:t>
            </a:r>
          </a:p>
        </p:txBody>
      </p:sp>
      <p:cxnSp>
        <p:nvCxnSpPr>
          <p:cNvPr id="7" name="Straight Connector 6">
            <a:extLst>
              <a:ext uri="{FF2B5EF4-FFF2-40B4-BE49-F238E27FC236}">
                <a16:creationId xmlns:a16="http://schemas.microsoft.com/office/drawing/2014/main" id="{E1A9D895-2CBC-D1D5-CD54-F6B0DB74487F}"/>
              </a:ext>
            </a:extLst>
          </p:cNvPr>
          <p:cNvCxnSpPr/>
          <p:nvPr/>
        </p:nvCxnSpPr>
        <p:spPr>
          <a:xfrm>
            <a:off x="744746" y="3597216"/>
            <a:ext cx="8928340" cy="0"/>
          </a:xfrm>
          <a:prstGeom prst="line">
            <a:avLst/>
          </a:prstGeom>
          <a:ln w="38100">
            <a:solidFill>
              <a:srgbClr val="7F7DB0"/>
            </a:solidFill>
          </a:ln>
        </p:spPr>
        <p:style>
          <a:lnRef idx="2">
            <a:schemeClr val="accent1"/>
          </a:lnRef>
          <a:fillRef idx="0">
            <a:schemeClr val="accent1"/>
          </a:fillRef>
          <a:effectRef idx="1">
            <a:schemeClr val="accent1"/>
          </a:effectRef>
          <a:fontRef idx="minor">
            <a:schemeClr val="tx1"/>
          </a:fontRef>
        </p:style>
      </p:cxnSp>
      <p:pic>
        <p:nvPicPr>
          <p:cNvPr id="3" name="Picture 2" descr="A blue and black background&#10;&#10;Description automatically generated">
            <a:extLst>
              <a:ext uri="{FF2B5EF4-FFF2-40B4-BE49-F238E27FC236}">
                <a16:creationId xmlns:a16="http://schemas.microsoft.com/office/drawing/2014/main" id="{BC847A3E-1BB3-678B-C086-19084DDF462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Espace réservé du numéro de diapositive 5">
            <a:extLst>
              <a:ext uri="{FF2B5EF4-FFF2-40B4-BE49-F238E27FC236}">
                <a16:creationId xmlns:a16="http://schemas.microsoft.com/office/drawing/2014/main" id="{A7AA57EC-277D-B415-B972-CC81FD362D62}"/>
              </a:ext>
            </a:extLst>
          </p:cNvPr>
          <p:cNvSpPr>
            <a:spLocks noGrp="1"/>
          </p:cNvSpPr>
          <p:nvPr>
            <p:ph type="sldNum" sz="quarter" idx="12"/>
          </p:nvPr>
        </p:nvSpPr>
        <p:spPr/>
        <p:txBody>
          <a:bodyPr/>
          <a:lstStyle/>
          <a:p>
            <a:fld id="{6F3806FF-9E51-4331-BB90-F49EFA1FA4FC}" type="slidenum">
              <a:rPr lang="fr-FR" smtClean="0"/>
              <a:t>1</a:t>
            </a:fld>
            <a:endParaRPr lang="fr-FR"/>
          </a:p>
        </p:txBody>
      </p:sp>
    </p:spTree>
    <p:extLst>
      <p:ext uri="{BB962C8B-B14F-4D97-AF65-F5344CB8AC3E}">
        <p14:creationId xmlns:p14="http://schemas.microsoft.com/office/powerpoint/2010/main" val="34375095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4351338"/>
          </a:xfrm>
        </p:spPr>
        <p:txBody>
          <a:bodyPr>
            <a:normAutofit/>
          </a:bodyPr>
          <a:lstStyle/>
          <a:p>
            <a:r>
              <a:rPr lang="en-US" dirty="0"/>
              <a:t>Centered on:</a:t>
            </a:r>
          </a:p>
          <a:p>
            <a:pPr lvl="1"/>
            <a:r>
              <a:rPr lang="en-US" dirty="0"/>
              <a:t>Tabular data</a:t>
            </a:r>
          </a:p>
          <a:p>
            <a:pPr lvl="1"/>
            <a:r>
              <a:rPr lang="en-US" dirty="0"/>
              <a:t>Public health (with individuals as objects of analysis, mostly)</a:t>
            </a:r>
          </a:p>
          <a:p>
            <a:r>
              <a:rPr lang="en-US" dirty="0"/>
              <a:t>We’ll alternate between classes and labs where you’ll have to work on data</a:t>
            </a:r>
          </a:p>
          <a:p>
            <a:r>
              <a:rPr lang="en-US" dirty="0"/>
              <a:t>This class was supposed to have parts about data privacy, regulatory and legal constraints, </a:t>
            </a:r>
            <a:r>
              <a:rPr lang="en-US" dirty="0" err="1"/>
              <a:t>etc</a:t>
            </a:r>
            <a:r>
              <a:rPr lang="en-US" dirty="0"/>
              <a:t>…</a:t>
            </a:r>
          </a:p>
          <a:p>
            <a:pPr lvl="1"/>
            <a:r>
              <a:rPr lang="en-US" dirty="0"/>
              <a:t>This is arcane knowledge to me, so you’ll have programming exercises instead </a:t>
            </a:r>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a:t>Additional info on the course</a:t>
            </a:r>
          </a:p>
        </p:txBody>
      </p:sp>
      <p:sp>
        <p:nvSpPr>
          <p:cNvPr id="2" name="Espace réservé du numéro de diapositive 1">
            <a:extLst>
              <a:ext uri="{FF2B5EF4-FFF2-40B4-BE49-F238E27FC236}">
                <a16:creationId xmlns:a16="http://schemas.microsoft.com/office/drawing/2014/main" id="{DF56F5C0-8252-C0FA-B2E6-C704955FCF89}"/>
              </a:ext>
            </a:extLst>
          </p:cNvPr>
          <p:cNvSpPr>
            <a:spLocks noGrp="1"/>
          </p:cNvSpPr>
          <p:nvPr>
            <p:ph type="sldNum" sz="quarter" idx="12"/>
          </p:nvPr>
        </p:nvSpPr>
        <p:spPr/>
        <p:txBody>
          <a:bodyPr/>
          <a:lstStyle/>
          <a:p>
            <a:fld id="{6F3806FF-9E51-4331-BB90-F49EFA1FA4FC}" type="slidenum">
              <a:rPr lang="fr-FR" smtClean="0"/>
              <a:t>10</a:t>
            </a:fld>
            <a:endParaRPr lang="fr-FR"/>
          </a:p>
        </p:txBody>
      </p:sp>
    </p:spTree>
    <p:extLst>
      <p:ext uri="{BB962C8B-B14F-4D97-AF65-F5344CB8AC3E}">
        <p14:creationId xmlns:p14="http://schemas.microsoft.com/office/powerpoint/2010/main" val="3226672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4"/>
            <a:ext cx="10515599" cy="4946111"/>
          </a:xfrm>
        </p:spPr>
        <p:txBody>
          <a:bodyPr>
            <a:normAutofit/>
          </a:bodyPr>
          <a:lstStyle/>
          <a:p>
            <a:r>
              <a:rPr lang="en-US" dirty="0"/>
              <a:t>There is a GitHub </a:t>
            </a:r>
            <a:r>
              <a:rPr lang="en-US" dirty="0">
                <a:hlinkClick r:id="rId3"/>
              </a:rPr>
              <a:t>here</a:t>
            </a:r>
            <a:endParaRPr lang="en-US" dirty="0"/>
          </a:p>
          <a:p>
            <a:pPr lvl="1"/>
            <a:r>
              <a:rPr lang="en-US" dirty="0"/>
              <a:t>It contains all the class material, exercises, and some other material (like my resume in LaTeX if you want to reuse the code)</a:t>
            </a:r>
          </a:p>
          <a:p>
            <a:pPr lvl="1"/>
            <a:r>
              <a:rPr lang="en-US" dirty="0"/>
              <a:t>I am likely to update a few things in the course content, just check sometimes that what you downloaded is up-to-date</a:t>
            </a:r>
          </a:p>
          <a:p>
            <a:r>
              <a:rPr lang="en-US" dirty="0"/>
              <a:t>Also, it contains the final assignment</a:t>
            </a:r>
          </a:p>
          <a:p>
            <a:pPr lvl="1"/>
            <a:r>
              <a:rPr lang="en-US" dirty="0"/>
              <a:t>It used to be a written report only (code + report)</a:t>
            </a:r>
          </a:p>
          <a:p>
            <a:pPr lvl="1"/>
            <a:r>
              <a:rPr lang="en-US" dirty="0"/>
              <a:t>Starting this year, I am required to add an oral exam on top of it</a:t>
            </a:r>
          </a:p>
          <a:p>
            <a:pPr lvl="2"/>
            <a:r>
              <a:rPr lang="en-US" dirty="0"/>
              <a:t>The reason is because of the increase of AI usage among students in reports/homework (y’all keep copy-pasting ChatGPT responses without thinking)</a:t>
            </a:r>
          </a:p>
          <a:p>
            <a:pPr lvl="2"/>
            <a:r>
              <a:rPr lang="en-US" dirty="0"/>
              <a:t>So written and oral exams are now preferred</a:t>
            </a:r>
          </a:p>
          <a:p>
            <a:pPr lvl="1"/>
            <a:endParaRPr lang="en-US" dirty="0"/>
          </a:p>
          <a:p>
            <a:pPr marL="514350" indent="-514350">
              <a:buFont typeface="+mj-lt"/>
              <a:buAutoNum type="arabicPeriod"/>
            </a:pPr>
            <a:endParaRPr lang="en-US" dirty="0"/>
          </a:p>
          <a:p>
            <a:pPr marL="514350" indent="-514350">
              <a:buFont typeface="+mj-lt"/>
              <a:buAutoNum type="arabicPeriod"/>
            </a:pPr>
            <a:endParaRPr lang="en-US" dirty="0"/>
          </a:p>
          <a:p>
            <a:pPr marL="514350" indent="-514350">
              <a:buFont typeface="+mj-lt"/>
              <a:buAutoNum type="arabicPeriod"/>
            </a:pPr>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err="1"/>
              <a:t>Github</a:t>
            </a:r>
            <a:r>
              <a:rPr lang="en-US" dirty="0"/>
              <a:t>/Final assignment</a:t>
            </a:r>
          </a:p>
        </p:txBody>
      </p:sp>
      <p:sp>
        <p:nvSpPr>
          <p:cNvPr id="2" name="Espace réservé du numéro de diapositive 1">
            <a:extLst>
              <a:ext uri="{FF2B5EF4-FFF2-40B4-BE49-F238E27FC236}">
                <a16:creationId xmlns:a16="http://schemas.microsoft.com/office/drawing/2014/main" id="{D4897094-0404-B61C-E940-61F56F02C965}"/>
              </a:ext>
            </a:extLst>
          </p:cNvPr>
          <p:cNvSpPr>
            <a:spLocks noGrp="1"/>
          </p:cNvSpPr>
          <p:nvPr>
            <p:ph type="sldNum" sz="quarter" idx="12"/>
          </p:nvPr>
        </p:nvSpPr>
        <p:spPr/>
        <p:txBody>
          <a:bodyPr/>
          <a:lstStyle/>
          <a:p>
            <a:fld id="{6F3806FF-9E51-4331-BB90-F49EFA1FA4FC}" type="slidenum">
              <a:rPr lang="fr-FR" smtClean="0"/>
              <a:t>11</a:t>
            </a:fld>
            <a:endParaRPr lang="fr-FR"/>
          </a:p>
        </p:txBody>
      </p:sp>
    </p:spTree>
    <p:extLst>
      <p:ext uri="{BB962C8B-B14F-4D97-AF65-F5344CB8AC3E}">
        <p14:creationId xmlns:p14="http://schemas.microsoft.com/office/powerpoint/2010/main" val="2269565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5032376"/>
          </a:xfrm>
        </p:spPr>
        <p:txBody>
          <a:bodyPr>
            <a:normAutofit/>
          </a:bodyPr>
          <a:lstStyle/>
          <a:p>
            <a:r>
              <a:rPr lang="en-US" dirty="0"/>
              <a:t>Be sure to frequently check </a:t>
            </a:r>
            <a:r>
              <a:rPr lang="en-US" dirty="0">
                <a:hlinkClick r:id="rId3"/>
              </a:rPr>
              <a:t>this document</a:t>
            </a:r>
            <a:r>
              <a:rPr lang="en-US" dirty="0"/>
              <a:t>, I will add more information to it</a:t>
            </a:r>
          </a:p>
          <a:p>
            <a:r>
              <a:rPr lang="en-US" dirty="0"/>
              <a:t>In a nutshell, I want you to: find a messy dataset, find some business/research question, clean your data, create new variables, discuss potential biases in your data/model, present results</a:t>
            </a:r>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a:t>Final assignment</a:t>
            </a:r>
          </a:p>
        </p:txBody>
      </p:sp>
      <p:sp>
        <p:nvSpPr>
          <p:cNvPr id="2" name="Espace réservé du numéro de diapositive 1">
            <a:extLst>
              <a:ext uri="{FF2B5EF4-FFF2-40B4-BE49-F238E27FC236}">
                <a16:creationId xmlns:a16="http://schemas.microsoft.com/office/drawing/2014/main" id="{6C4BA686-21D0-EADC-BF45-6974B7C6B8AF}"/>
              </a:ext>
            </a:extLst>
          </p:cNvPr>
          <p:cNvSpPr>
            <a:spLocks noGrp="1"/>
          </p:cNvSpPr>
          <p:nvPr>
            <p:ph type="sldNum" sz="quarter" idx="12"/>
          </p:nvPr>
        </p:nvSpPr>
        <p:spPr/>
        <p:txBody>
          <a:bodyPr/>
          <a:lstStyle/>
          <a:p>
            <a:fld id="{6F3806FF-9E51-4331-BB90-F49EFA1FA4FC}" type="slidenum">
              <a:rPr lang="fr-FR" smtClean="0"/>
              <a:t>12</a:t>
            </a:fld>
            <a:endParaRPr lang="fr-FR"/>
          </a:p>
        </p:txBody>
      </p:sp>
    </p:spTree>
    <p:extLst>
      <p:ext uri="{BB962C8B-B14F-4D97-AF65-F5344CB8AC3E}">
        <p14:creationId xmlns:p14="http://schemas.microsoft.com/office/powerpoint/2010/main" val="30145429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869FF3-BD61-9C07-E338-1D4327D68107}"/>
            </a:ext>
          </a:extLst>
        </p:cNvPr>
        <p:cNvGrpSpPr/>
        <p:nvPr/>
      </p:nvGrpSpPr>
      <p:grpSpPr>
        <a:xfrm>
          <a:off x="0" y="0"/>
          <a:ext cx="0" cy="0"/>
          <a:chOff x="0" y="0"/>
          <a:chExt cx="0" cy="0"/>
        </a:xfrm>
      </p:grpSpPr>
      <p:pic>
        <p:nvPicPr>
          <p:cNvPr id="2" name="Picture 1" descr="A blue and black background&#10;&#10;Description automatically generated">
            <a:extLst>
              <a:ext uri="{FF2B5EF4-FFF2-40B4-BE49-F238E27FC236}">
                <a16:creationId xmlns:a16="http://schemas.microsoft.com/office/drawing/2014/main" id="{12463CD4-50FF-119A-F3E8-407A377D33C7}"/>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pic>
        <p:nvPicPr>
          <p:cNvPr id="7" name="Graphic 6" descr="Lightbulb outline">
            <a:extLst>
              <a:ext uri="{FF2B5EF4-FFF2-40B4-BE49-F238E27FC236}">
                <a16:creationId xmlns:a16="http://schemas.microsoft.com/office/drawing/2014/main" id="{D8572822-F015-6C84-A832-773728A9D50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3902" y="4694896"/>
            <a:ext cx="425886" cy="425886"/>
          </a:xfrm>
          <a:prstGeom prst="rect">
            <a:avLst/>
          </a:prstGeom>
        </p:spPr>
      </p:pic>
      <p:sp>
        <p:nvSpPr>
          <p:cNvPr id="3" name="Title 1">
            <a:extLst>
              <a:ext uri="{FF2B5EF4-FFF2-40B4-BE49-F238E27FC236}">
                <a16:creationId xmlns:a16="http://schemas.microsoft.com/office/drawing/2014/main" id="{AE052FD5-ED5B-8057-14F9-D30F0AD51977}"/>
              </a:ext>
            </a:extLst>
          </p:cNvPr>
          <p:cNvSpPr>
            <a:spLocks noGrp="1"/>
          </p:cNvSpPr>
          <p:nvPr>
            <p:ph type="title"/>
          </p:nvPr>
        </p:nvSpPr>
        <p:spPr>
          <a:xfrm>
            <a:off x="838200" y="365125"/>
            <a:ext cx="10515600" cy="1325563"/>
          </a:xfrm>
        </p:spPr>
        <p:txBody>
          <a:bodyPr/>
          <a:lstStyle/>
          <a:p>
            <a:r>
              <a:rPr lang="fr-FR" dirty="0"/>
              <a:t>AI: </a:t>
            </a:r>
            <a:r>
              <a:rPr lang="fr-FR" dirty="0" err="1"/>
              <a:t>my</a:t>
            </a:r>
            <a:r>
              <a:rPr lang="fr-FR" dirty="0"/>
              <a:t> stance in </a:t>
            </a:r>
            <a:r>
              <a:rPr lang="fr-FR" dirty="0" err="1"/>
              <a:t>this</a:t>
            </a:r>
            <a:r>
              <a:rPr lang="fr-FR" dirty="0"/>
              <a:t> class</a:t>
            </a:r>
            <a:endParaRPr lang="en-GB" dirty="0">
              <a:solidFill>
                <a:srgbClr val="7F7DB0"/>
              </a:solidFill>
            </a:endParaRPr>
          </a:p>
        </p:txBody>
      </p:sp>
      <p:sp>
        <p:nvSpPr>
          <p:cNvPr id="4" name="Content Placeholder 2">
            <a:extLst>
              <a:ext uri="{FF2B5EF4-FFF2-40B4-BE49-F238E27FC236}">
                <a16:creationId xmlns:a16="http://schemas.microsoft.com/office/drawing/2014/main" id="{7C8A7B34-5140-BF30-6A35-FDF344F7E348}"/>
              </a:ext>
            </a:extLst>
          </p:cNvPr>
          <p:cNvSpPr txBox="1">
            <a:spLocks/>
          </p:cNvSpPr>
          <p:nvPr/>
        </p:nvSpPr>
        <p:spPr>
          <a:xfrm>
            <a:off x="838200" y="1690688"/>
            <a:ext cx="10515600" cy="51673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dirty="0">
                <a:solidFill>
                  <a:srgbClr val="3391B0"/>
                </a:solidFill>
              </a:rPr>
              <a:t>For writing</a:t>
            </a:r>
          </a:p>
          <a:p>
            <a:r>
              <a:rPr lang="en-GB" dirty="0"/>
              <a:t>I don’t mind as long as you don’t blindly copy-paste responses without thinking</a:t>
            </a:r>
          </a:p>
          <a:p>
            <a:r>
              <a:rPr lang="en-GB" dirty="0"/>
              <a:t>I use it myself as an “assistant” to explain problems I have (a.k.a. rubber ducking), get new ideas, translate things…</a:t>
            </a:r>
          </a:p>
          <a:p>
            <a:r>
              <a:rPr lang="en-GB" dirty="0"/>
              <a:t>Keep in mind LLMs can very convincingly hallucinate: fake references, events that never happened, confuse people, “reasoning” error, etc…</a:t>
            </a:r>
          </a:p>
        </p:txBody>
      </p:sp>
      <p:sp>
        <p:nvSpPr>
          <p:cNvPr id="5" name="Espace réservé du numéro de diapositive 4">
            <a:extLst>
              <a:ext uri="{FF2B5EF4-FFF2-40B4-BE49-F238E27FC236}">
                <a16:creationId xmlns:a16="http://schemas.microsoft.com/office/drawing/2014/main" id="{0C800DF0-E7E1-4117-9067-CFD91DC41486}"/>
              </a:ext>
            </a:extLst>
          </p:cNvPr>
          <p:cNvSpPr>
            <a:spLocks noGrp="1"/>
          </p:cNvSpPr>
          <p:nvPr>
            <p:ph type="sldNum" sz="quarter" idx="12"/>
          </p:nvPr>
        </p:nvSpPr>
        <p:spPr/>
        <p:txBody>
          <a:bodyPr/>
          <a:lstStyle/>
          <a:p>
            <a:fld id="{6F3806FF-9E51-4331-BB90-F49EFA1FA4FC}" type="slidenum">
              <a:rPr lang="fr-FR" smtClean="0"/>
              <a:t>13</a:t>
            </a:fld>
            <a:endParaRPr lang="fr-FR"/>
          </a:p>
        </p:txBody>
      </p:sp>
      <p:grpSp>
        <p:nvGrpSpPr>
          <p:cNvPr id="21" name="Groupe 20">
            <a:extLst>
              <a:ext uri="{FF2B5EF4-FFF2-40B4-BE49-F238E27FC236}">
                <a16:creationId xmlns:a16="http://schemas.microsoft.com/office/drawing/2014/main" id="{A91E7625-57E3-1098-E8A4-AFCACDF5E7BF}"/>
              </a:ext>
            </a:extLst>
          </p:cNvPr>
          <p:cNvGrpSpPr/>
          <p:nvPr/>
        </p:nvGrpSpPr>
        <p:grpSpPr>
          <a:xfrm>
            <a:off x="9033187" y="267942"/>
            <a:ext cx="2447427" cy="1448145"/>
            <a:chOff x="9033187" y="267942"/>
            <a:chExt cx="2447427" cy="1448145"/>
          </a:xfrm>
        </p:grpSpPr>
        <p:pic>
          <p:nvPicPr>
            <p:cNvPr id="9" name="Image 8" descr="Une image contenant symbole, logo, Police, Graphique&#10;&#10;Le contenu généré par l’IA peut être incorrect.">
              <a:extLst>
                <a:ext uri="{FF2B5EF4-FFF2-40B4-BE49-F238E27FC236}">
                  <a16:creationId xmlns:a16="http://schemas.microsoft.com/office/drawing/2014/main" id="{143AB9AA-EBA7-EAE9-88E7-01DC00E82A86}"/>
                </a:ext>
              </a:extLst>
            </p:cNvPr>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033187" y="608475"/>
              <a:ext cx="708659" cy="708659"/>
            </a:xfrm>
            <a:prstGeom prst="rect">
              <a:avLst/>
            </a:prstGeom>
          </p:spPr>
        </p:pic>
        <p:pic>
          <p:nvPicPr>
            <p:cNvPr id="11" name="Image 10" descr="Une image contenant Caractère coloré, créativité&#10;&#10;Le contenu généré par l’IA peut être incorrect.">
              <a:extLst>
                <a:ext uri="{FF2B5EF4-FFF2-40B4-BE49-F238E27FC236}">
                  <a16:creationId xmlns:a16="http://schemas.microsoft.com/office/drawing/2014/main" id="{4FAD9F6E-D266-A565-A8AA-5E39790CA1A6}"/>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516745" y="785178"/>
              <a:ext cx="930909" cy="930909"/>
            </a:xfrm>
            <a:prstGeom prst="rect">
              <a:avLst/>
            </a:prstGeom>
          </p:spPr>
        </p:pic>
        <p:pic>
          <p:nvPicPr>
            <p:cNvPr id="13" name="Image 12" descr="Une image contenant Graphique, conception, illustration&#10;&#10;Le contenu généré par l’IA peut être incorrect.">
              <a:extLst>
                <a:ext uri="{FF2B5EF4-FFF2-40B4-BE49-F238E27FC236}">
                  <a16:creationId xmlns:a16="http://schemas.microsoft.com/office/drawing/2014/main" id="{A8D9E78C-5344-210D-92E2-88471CDD9AC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23581" y="267942"/>
              <a:ext cx="517236" cy="517236"/>
            </a:xfrm>
            <a:prstGeom prst="rect">
              <a:avLst/>
            </a:prstGeom>
          </p:spPr>
        </p:pic>
        <p:pic>
          <p:nvPicPr>
            <p:cNvPr id="15" name="Image 14" descr="Une image contenant texte, Graphique, Police, graphisme&#10;&#10;Le contenu généré par l’IA peut être incorrect.">
              <a:extLst>
                <a:ext uri="{FF2B5EF4-FFF2-40B4-BE49-F238E27FC236}">
                  <a16:creationId xmlns:a16="http://schemas.microsoft.com/office/drawing/2014/main" id="{727E8E86-3009-652A-1B94-EAE1BAEE99C8}"/>
                </a:ext>
              </a:extLst>
            </p:cNvPr>
            <p:cNvPicPr>
              <a:picLocks noChangeAspect="1"/>
            </p:cNvPicPr>
            <p:nvPr/>
          </p:nvPicPr>
          <p:blipFill>
            <a:blip r:embed="rId9">
              <a:extLst>
                <a:ext uri="{28A0092B-C50C-407E-A947-70E740481C1C}">
                  <a14:useLocalDpi xmlns:a14="http://schemas.microsoft.com/office/drawing/2010/main" val="0"/>
                </a:ext>
              </a:extLst>
            </a:blip>
            <a:srcRect l="15161" t="29130" r="13198" b="30015"/>
            <a:stretch>
              <a:fillRect/>
            </a:stretch>
          </p:blipFill>
          <p:spPr>
            <a:xfrm rot="875908">
              <a:off x="10372250" y="997419"/>
              <a:ext cx="1108364" cy="632057"/>
            </a:xfrm>
            <a:prstGeom prst="rect">
              <a:avLst/>
            </a:prstGeom>
          </p:spPr>
        </p:pic>
        <p:pic>
          <p:nvPicPr>
            <p:cNvPr id="19" name="Graphique 18">
              <a:extLst>
                <a:ext uri="{FF2B5EF4-FFF2-40B4-BE49-F238E27FC236}">
                  <a16:creationId xmlns:a16="http://schemas.microsoft.com/office/drawing/2014/main" id="{64407D1A-F1D6-22B9-E808-23AAF222EDE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369296" y="373874"/>
              <a:ext cx="935736" cy="494069"/>
            </a:xfrm>
            <a:prstGeom prst="rect">
              <a:avLst/>
            </a:prstGeom>
          </p:spPr>
        </p:pic>
      </p:grpSp>
    </p:spTree>
    <p:extLst>
      <p:ext uri="{BB962C8B-B14F-4D97-AF65-F5344CB8AC3E}">
        <p14:creationId xmlns:p14="http://schemas.microsoft.com/office/powerpoint/2010/main" val="19991458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35223F-D602-61E8-058B-EEC2588DFC69}"/>
            </a:ext>
          </a:extLst>
        </p:cNvPr>
        <p:cNvGrpSpPr/>
        <p:nvPr/>
      </p:nvGrpSpPr>
      <p:grpSpPr>
        <a:xfrm>
          <a:off x="0" y="0"/>
          <a:ext cx="0" cy="0"/>
          <a:chOff x="0" y="0"/>
          <a:chExt cx="0" cy="0"/>
        </a:xfrm>
      </p:grpSpPr>
      <p:pic>
        <p:nvPicPr>
          <p:cNvPr id="2" name="Picture 1" descr="A blue and black background&#10;&#10;Description automatically generated">
            <a:extLst>
              <a:ext uri="{FF2B5EF4-FFF2-40B4-BE49-F238E27FC236}">
                <a16:creationId xmlns:a16="http://schemas.microsoft.com/office/drawing/2014/main" id="{EE89B329-65ED-6B96-A39E-C592E051A5F2}"/>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pic>
        <p:nvPicPr>
          <p:cNvPr id="7" name="Graphic 6" descr="Lightbulb outline">
            <a:extLst>
              <a:ext uri="{FF2B5EF4-FFF2-40B4-BE49-F238E27FC236}">
                <a16:creationId xmlns:a16="http://schemas.microsoft.com/office/drawing/2014/main" id="{A1319739-B1D8-E431-0E74-F1EAA4ECCC5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3902" y="4694896"/>
            <a:ext cx="425886" cy="425886"/>
          </a:xfrm>
          <a:prstGeom prst="rect">
            <a:avLst/>
          </a:prstGeom>
        </p:spPr>
      </p:pic>
      <p:sp>
        <p:nvSpPr>
          <p:cNvPr id="3" name="Title 1">
            <a:extLst>
              <a:ext uri="{FF2B5EF4-FFF2-40B4-BE49-F238E27FC236}">
                <a16:creationId xmlns:a16="http://schemas.microsoft.com/office/drawing/2014/main" id="{13BD9910-F4E0-F1C5-6092-6B04283F1546}"/>
              </a:ext>
            </a:extLst>
          </p:cNvPr>
          <p:cNvSpPr>
            <a:spLocks noGrp="1"/>
          </p:cNvSpPr>
          <p:nvPr>
            <p:ph type="title"/>
          </p:nvPr>
        </p:nvSpPr>
        <p:spPr>
          <a:xfrm>
            <a:off x="838200" y="365125"/>
            <a:ext cx="10515600" cy="1325563"/>
          </a:xfrm>
        </p:spPr>
        <p:txBody>
          <a:bodyPr/>
          <a:lstStyle/>
          <a:p>
            <a:r>
              <a:rPr lang="fr-FR" dirty="0"/>
              <a:t>AI: </a:t>
            </a:r>
            <a:r>
              <a:rPr lang="fr-FR" dirty="0" err="1"/>
              <a:t>my</a:t>
            </a:r>
            <a:r>
              <a:rPr lang="fr-FR" dirty="0"/>
              <a:t> stance in </a:t>
            </a:r>
            <a:r>
              <a:rPr lang="fr-FR" dirty="0" err="1"/>
              <a:t>this</a:t>
            </a:r>
            <a:r>
              <a:rPr lang="fr-FR" dirty="0"/>
              <a:t> class</a:t>
            </a:r>
            <a:endParaRPr lang="en-GB" dirty="0">
              <a:solidFill>
                <a:srgbClr val="7F7DB0"/>
              </a:solidFill>
            </a:endParaRPr>
          </a:p>
        </p:txBody>
      </p:sp>
      <p:sp>
        <p:nvSpPr>
          <p:cNvPr id="4" name="Content Placeholder 2">
            <a:extLst>
              <a:ext uri="{FF2B5EF4-FFF2-40B4-BE49-F238E27FC236}">
                <a16:creationId xmlns:a16="http://schemas.microsoft.com/office/drawing/2014/main" id="{52C8109A-C36D-8EEB-1201-4B1B3BBA9456}"/>
              </a:ext>
            </a:extLst>
          </p:cNvPr>
          <p:cNvSpPr txBox="1">
            <a:spLocks/>
          </p:cNvSpPr>
          <p:nvPr/>
        </p:nvSpPr>
        <p:spPr>
          <a:xfrm>
            <a:off x="838200" y="1690688"/>
            <a:ext cx="10515600" cy="51673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dirty="0">
                <a:solidFill>
                  <a:srgbClr val="3391B0"/>
                </a:solidFill>
              </a:rPr>
              <a:t>For coding</a:t>
            </a:r>
          </a:p>
          <a:p>
            <a:r>
              <a:rPr lang="en-GB" dirty="0"/>
              <a:t>Choose your poison:</a:t>
            </a:r>
          </a:p>
          <a:p>
            <a:pPr lvl="1"/>
            <a:r>
              <a:rPr lang="en-GB" dirty="0"/>
              <a:t>Integrated AI assistants (</a:t>
            </a:r>
            <a:r>
              <a:rPr lang="en-GB" dirty="0" err="1"/>
              <a:t>Github</a:t>
            </a:r>
            <a:r>
              <a:rPr lang="en-GB" dirty="0"/>
              <a:t> Copilot, Codium…): these work within your IDE (not R Studio though, try VS Code), they </a:t>
            </a:r>
            <a:r>
              <a:rPr lang="en-GB" dirty="0">
                <a:solidFill>
                  <a:srgbClr val="F56F4F"/>
                </a:solidFill>
              </a:rPr>
              <a:t>may</a:t>
            </a:r>
            <a:r>
              <a:rPr lang="en-GB" dirty="0"/>
              <a:t> have context awareness of the project your work on (i.e. know your other codes)</a:t>
            </a:r>
          </a:p>
          <a:p>
            <a:pPr lvl="1"/>
            <a:r>
              <a:rPr lang="en-GB" dirty="0"/>
              <a:t>Not integrated: ask your problem on the LLM of your choice (GPT 4, Claude…)</a:t>
            </a:r>
          </a:p>
          <a:p>
            <a:r>
              <a:rPr lang="en-GB" dirty="0"/>
              <a:t>Some are better than others for coding</a:t>
            </a:r>
          </a:p>
          <a:p>
            <a:pPr lvl="1"/>
            <a:r>
              <a:rPr lang="en-GB" dirty="0"/>
              <a:t>Check benchmarks on the Internet (Claude is usually near the top)</a:t>
            </a:r>
          </a:p>
          <a:p>
            <a:r>
              <a:rPr lang="en-GB" dirty="0"/>
              <a:t>I wouldn’t recommend paying for it</a:t>
            </a:r>
          </a:p>
          <a:p>
            <a:pPr lvl="1"/>
            <a:r>
              <a:rPr lang="en-GB" dirty="0"/>
              <a:t>Free tiers are enough, just wait or change LLMs if you’ve reached the daily limit for the more complex models if you need them</a:t>
            </a:r>
          </a:p>
          <a:p>
            <a:endParaRPr lang="en-GB" dirty="0"/>
          </a:p>
          <a:p>
            <a:pPr lvl="1"/>
            <a:endParaRPr lang="en-GB" dirty="0"/>
          </a:p>
          <a:p>
            <a:endParaRPr lang="en-GB" dirty="0"/>
          </a:p>
        </p:txBody>
      </p:sp>
      <p:sp>
        <p:nvSpPr>
          <p:cNvPr id="5" name="Espace réservé du numéro de diapositive 4">
            <a:extLst>
              <a:ext uri="{FF2B5EF4-FFF2-40B4-BE49-F238E27FC236}">
                <a16:creationId xmlns:a16="http://schemas.microsoft.com/office/drawing/2014/main" id="{D5F1B04A-388D-1E83-A2A8-22DF5AABB04F}"/>
              </a:ext>
            </a:extLst>
          </p:cNvPr>
          <p:cNvSpPr>
            <a:spLocks noGrp="1"/>
          </p:cNvSpPr>
          <p:nvPr>
            <p:ph type="sldNum" sz="quarter" idx="12"/>
          </p:nvPr>
        </p:nvSpPr>
        <p:spPr/>
        <p:txBody>
          <a:bodyPr/>
          <a:lstStyle/>
          <a:p>
            <a:fld id="{6F3806FF-9E51-4331-BB90-F49EFA1FA4FC}" type="slidenum">
              <a:rPr lang="fr-FR" smtClean="0"/>
              <a:t>14</a:t>
            </a:fld>
            <a:endParaRPr lang="fr-FR"/>
          </a:p>
        </p:txBody>
      </p:sp>
      <p:grpSp>
        <p:nvGrpSpPr>
          <p:cNvPr id="6" name="Groupe 5">
            <a:extLst>
              <a:ext uri="{FF2B5EF4-FFF2-40B4-BE49-F238E27FC236}">
                <a16:creationId xmlns:a16="http://schemas.microsoft.com/office/drawing/2014/main" id="{2C0A64FF-8D21-504E-7B25-383219C15F4D}"/>
              </a:ext>
            </a:extLst>
          </p:cNvPr>
          <p:cNvGrpSpPr/>
          <p:nvPr/>
        </p:nvGrpSpPr>
        <p:grpSpPr>
          <a:xfrm>
            <a:off x="9033187" y="267942"/>
            <a:ext cx="2447427" cy="1448145"/>
            <a:chOff x="9033187" y="267942"/>
            <a:chExt cx="2447427" cy="1448145"/>
          </a:xfrm>
        </p:grpSpPr>
        <p:pic>
          <p:nvPicPr>
            <p:cNvPr id="9" name="Image 8" descr="Une image contenant symbole, logo, Police, Graphique&#10;&#10;Le contenu généré par l’IA peut être incorrect.">
              <a:extLst>
                <a:ext uri="{FF2B5EF4-FFF2-40B4-BE49-F238E27FC236}">
                  <a16:creationId xmlns:a16="http://schemas.microsoft.com/office/drawing/2014/main" id="{4FDC86DF-62BB-DF29-F76F-212251D9F23A}"/>
                </a:ext>
              </a:extLst>
            </p:cNvPr>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033187" y="608475"/>
              <a:ext cx="708659" cy="708659"/>
            </a:xfrm>
            <a:prstGeom prst="rect">
              <a:avLst/>
            </a:prstGeom>
          </p:spPr>
        </p:pic>
        <p:pic>
          <p:nvPicPr>
            <p:cNvPr id="10" name="Image 9" descr="Une image contenant Caractère coloré, créativité&#10;&#10;Le contenu généré par l’IA peut être incorrect.">
              <a:extLst>
                <a:ext uri="{FF2B5EF4-FFF2-40B4-BE49-F238E27FC236}">
                  <a16:creationId xmlns:a16="http://schemas.microsoft.com/office/drawing/2014/main" id="{60ED1548-FFAA-C01E-BEE1-A30ED9283400}"/>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516745" y="785178"/>
              <a:ext cx="930909" cy="930909"/>
            </a:xfrm>
            <a:prstGeom prst="rect">
              <a:avLst/>
            </a:prstGeom>
          </p:spPr>
        </p:pic>
        <p:pic>
          <p:nvPicPr>
            <p:cNvPr id="11" name="Image 10" descr="Une image contenant Graphique, conception, illustration&#10;&#10;Le contenu généré par l’IA peut être incorrect.">
              <a:extLst>
                <a:ext uri="{FF2B5EF4-FFF2-40B4-BE49-F238E27FC236}">
                  <a16:creationId xmlns:a16="http://schemas.microsoft.com/office/drawing/2014/main" id="{EE2C911E-492E-A851-8DF5-E3EEDB76384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23581" y="267942"/>
              <a:ext cx="517236" cy="517236"/>
            </a:xfrm>
            <a:prstGeom prst="rect">
              <a:avLst/>
            </a:prstGeom>
          </p:spPr>
        </p:pic>
        <p:pic>
          <p:nvPicPr>
            <p:cNvPr id="12" name="Image 11" descr="Une image contenant texte, Graphique, Police, graphisme&#10;&#10;Le contenu généré par l’IA peut être incorrect.">
              <a:extLst>
                <a:ext uri="{FF2B5EF4-FFF2-40B4-BE49-F238E27FC236}">
                  <a16:creationId xmlns:a16="http://schemas.microsoft.com/office/drawing/2014/main" id="{B6DDB601-DBAD-9BE7-4D6F-8420D30F459E}"/>
                </a:ext>
              </a:extLst>
            </p:cNvPr>
            <p:cNvPicPr>
              <a:picLocks noChangeAspect="1"/>
            </p:cNvPicPr>
            <p:nvPr/>
          </p:nvPicPr>
          <p:blipFill>
            <a:blip r:embed="rId9">
              <a:extLst>
                <a:ext uri="{28A0092B-C50C-407E-A947-70E740481C1C}">
                  <a14:useLocalDpi xmlns:a14="http://schemas.microsoft.com/office/drawing/2010/main" val="0"/>
                </a:ext>
              </a:extLst>
            </a:blip>
            <a:srcRect l="15161" t="29130" r="13198" b="30015"/>
            <a:stretch>
              <a:fillRect/>
            </a:stretch>
          </p:blipFill>
          <p:spPr>
            <a:xfrm rot="875908">
              <a:off x="10372250" y="997419"/>
              <a:ext cx="1108364" cy="632057"/>
            </a:xfrm>
            <a:prstGeom prst="rect">
              <a:avLst/>
            </a:prstGeom>
          </p:spPr>
        </p:pic>
        <p:pic>
          <p:nvPicPr>
            <p:cNvPr id="13" name="Graphique 12">
              <a:extLst>
                <a:ext uri="{FF2B5EF4-FFF2-40B4-BE49-F238E27FC236}">
                  <a16:creationId xmlns:a16="http://schemas.microsoft.com/office/drawing/2014/main" id="{3AC2D3FA-C807-755F-29BB-AA6A0C1EA48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369296" y="373874"/>
              <a:ext cx="935736" cy="494069"/>
            </a:xfrm>
            <a:prstGeom prst="rect">
              <a:avLst/>
            </a:prstGeom>
          </p:spPr>
        </p:pic>
      </p:grpSp>
    </p:spTree>
    <p:extLst>
      <p:ext uri="{BB962C8B-B14F-4D97-AF65-F5344CB8AC3E}">
        <p14:creationId xmlns:p14="http://schemas.microsoft.com/office/powerpoint/2010/main" val="3159392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blue and black background&#10;&#10;Description automatically generated">
            <a:extLst>
              <a:ext uri="{FF2B5EF4-FFF2-40B4-BE49-F238E27FC236}">
                <a16:creationId xmlns:a16="http://schemas.microsoft.com/office/drawing/2014/main" id="{6DE01545-BB55-037E-6739-0C1188C930F1}"/>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pic>
        <p:nvPicPr>
          <p:cNvPr id="7" name="Graphic 6" descr="Lightbulb outline">
            <a:extLst>
              <a:ext uri="{FF2B5EF4-FFF2-40B4-BE49-F238E27FC236}">
                <a16:creationId xmlns:a16="http://schemas.microsoft.com/office/drawing/2014/main" id="{415E6234-E7D2-BF89-1CBF-596D3B2F222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3902" y="4694896"/>
            <a:ext cx="425886" cy="425886"/>
          </a:xfrm>
          <a:prstGeom prst="rect">
            <a:avLst/>
          </a:prstGeom>
        </p:spPr>
      </p:pic>
      <p:sp>
        <p:nvSpPr>
          <p:cNvPr id="3" name="Title 1">
            <a:extLst>
              <a:ext uri="{FF2B5EF4-FFF2-40B4-BE49-F238E27FC236}">
                <a16:creationId xmlns:a16="http://schemas.microsoft.com/office/drawing/2014/main" id="{348C951E-D1F4-F4E7-E6B0-536CDF49C275}"/>
              </a:ext>
            </a:extLst>
          </p:cNvPr>
          <p:cNvSpPr>
            <a:spLocks noGrp="1"/>
          </p:cNvSpPr>
          <p:nvPr>
            <p:ph type="title"/>
          </p:nvPr>
        </p:nvSpPr>
        <p:spPr>
          <a:xfrm>
            <a:off x="838200" y="365125"/>
            <a:ext cx="10515600" cy="1325563"/>
          </a:xfrm>
        </p:spPr>
        <p:txBody>
          <a:bodyPr/>
          <a:lstStyle/>
          <a:p>
            <a:r>
              <a:rPr lang="fr-FR" dirty="0"/>
              <a:t>AI for R </a:t>
            </a:r>
            <a:r>
              <a:rPr lang="fr-FR" dirty="0" err="1"/>
              <a:t>programming</a:t>
            </a:r>
            <a:endParaRPr lang="en-GB" dirty="0">
              <a:solidFill>
                <a:srgbClr val="EB6E40"/>
              </a:solidFill>
            </a:endParaRPr>
          </a:p>
        </p:txBody>
      </p:sp>
      <p:sp>
        <p:nvSpPr>
          <p:cNvPr id="4" name="Content Placeholder 2">
            <a:extLst>
              <a:ext uri="{FF2B5EF4-FFF2-40B4-BE49-F238E27FC236}">
                <a16:creationId xmlns:a16="http://schemas.microsoft.com/office/drawing/2014/main" id="{A30DDE06-71A7-A69F-60B3-6E34AF6D9C1A}"/>
              </a:ext>
            </a:extLst>
          </p:cNvPr>
          <p:cNvSpPr txBox="1">
            <a:spLocks/>
          </p:cNvSpPr>
          <p:nvPr/>
        </p:nvSpPr>
        <p:spPr>
          <a:xfrm>
            <a:off x="838200" y="1690688"/>
            <a:ext cx="10515600" cy="53260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If you use it for R programming:</a:t>
            </a:r>
          </a:p>
          <a:p>
            <a:pPr lvl="1"/>
            <a:r>
              <a:rPr lang="en-GB" dirty="0"/>
              <a:t>Check from what packages are the functions they use (e.g. base R? </a:t>
            </a:r>
            <a:r>
              <a:rPr lang="en-GB" dirty="0" err="1"/>
              <a:t>Tidyverse</a:t>
            </a:r>
            <a:r>
              <a:rPr lang="en-GB" dirty="0"/>
              <a:t>? </a:t>
            </a:r>
            <a:r>
              <a:rPr lang="en-GB" dirty="0" err="1"/>
              <a:t>Data.table</a:t>
            </a:r>
            <a:r>
              <a:rPr lang="en-GB" dirty="0"/>
              <a:t>?), you can specify in your prompt if they should prioritize some families of package (</a:t>
            </a:r>
            <a:r>
              <a:rPr lang="en-GB" dirty="0" err="1"/>
              <a:t>Tidyverse</a:t>
            </a:r>
            <a:r>
              <a:rPr lang="en-GB" dirty="0"/>
              <a:t>, for this class)</a:t>
            </a:r>
          </a:p>
          <a:p>
            <a:pPr lvl="1"/>
            <a:r>
              <a:rPr lang="en-GB" dirty="0"/>
              <a:t>If you encounter a function you do not know about, </a:t>
            </a:r>
            <a:r>
              <a:rPr lang="en-GB" dirty="0">
                <a:solidFill>
                  <a:srgbClr val="3391B0"/>
                </a:solidFill>
              </a:rPr>
              <a:t>read the documentation about it</a:t>
            </a:r>
          </a:p>
          <a:p>
            <a:pPr lvl="2"/>
            <a:r>
              <a:rPr lang="en-GB" dirty="0"/>
              <a:t>Learn how to read/navigate packages documentation, this will help you</a:t>
            </a:r>
          </a:p>
          <a:p>
            <a:pPr lvl="1"/>
            <a:r>
              <a:rPr lang="en-GB" dirty="0"/>
              <a:t>One intern that I had had a while ago used to copy-paste LLM codes, without checking or trying to understand what it was doing. </a:t>
            </a:r>
            <a:r>
              <a:rPr lang="en-GB" dirty="0">
                <a:solidFill>
                  <a:srgbClr val="EB6E40"/>
                </a:solidFill>
              </a:rPr>
              <a:t>NEVER DO THIS.</a:t>
            </a:r>
          </a:p>
          <a:p>
            <a:pPr lvl="2"/>
            <a:r>
              <a:rPr lang="en-GB" dirty="0"/>
              <a:t>Chances are some chunks of code may be entirely useless.</a:t>
            </a:r>
          </a:p>
          <a:p>
            <a:r>
              <a:rPr lang="en-GB" dirty="0"/>
              <a:t>Prioritize using AI to get code for </a:t>
            </a:r>
            <a:r>
              <a:rPr lang="en-GB" dirty="0">
                <a:solidFill>
                  <a:srgbClr val="3391B0"/>
                </a:solidFill>
              </a:rPr>
              <a:t>well-known packages</a:t>
            </a:r>
          </a:p>
          <a:p>
            <a:pPr lvl="1"/>
            <a:r>
              <a:rPr lang="en-GB" dirty="0"/>
              <a:t>Don’t bother with smaller/less-known ones, LLMs will be likely to hallucinate</a:t>
            </a:r>
          </a:p>
        </p:txBody>
      </p:sp>
      <p:sp>
        <p:nvSpPr>
          <p:cNvPr id="5" name="Espace réservé du numéro de diapositive 4">
            <a:extLst>
              <a:ext uri="{FF2B5EF4-FFF2-40B4-BE49-F238E27FC236}">
                <a16:creationId xmlns:a16="http://schemas.microsoft.com/office/drawing/2014/main" id="{B72848AF-76DE-6056-FA84-83D214A885A8}"/>
              </a:ext>
            </a:extLst>
          </p:cNvPr>
          <p:cNvSpPr>
            <a:spLocks noGrp="1"/>
          </p:cNvSpPr>
          <p:nvPr>
            <p:ph type="sldNum" sz="quarter" idx="12"/>
          </p:nvPr>
        </p:nvSpPr>
        <p:spPr/>
        <p:txBody>
          <a:bodyPr/>
          <a:lstStyle/>
          <a:p>
            <a:fld id="{6F3806FF-9E51-4331-BB90-F49EFA1FA4FC}" type="slidenum">
              <a:rPr lang="fr-FR" smtClean="0"/>
              <a:t>15</a:t>
            </a:fld>
            <a:endParaRPr lang="fr-FR"/>
          </a:p>
        </p:txBody>
      </p:sp>
      <p:grpSp>
        <p:nvGrpSpPr>
          <p:cNvPr id="8" name="Groupe 7">
            <a:extLst>
              <a:ext uri="{FF2B5EF4-FFF2-40B4-BE49-F238E27FC236}">
                <a16:creationId xmlns:a16="http://schemas.microsoft.com/office/drawing/2014/main" id="{A9F603B6-D2AA-6515-B885-FA21A169577B}"/>
              </a:ext>
            </a:extLst>
          </p:cNvPr>
          <p:cNvGrpSpPr/>
          <p:nvPr/>
        </p:nvGrpSpPr>
        <p:grpSpPr>
          <a:xfrm>
            <a:off x="7698163" y="206365"/>
            <a:ext cx="2447427" cy="1448145"/>
            <a:chOff x="9033187" y="267942"/>
            <a:chExt cx="2447427" cy="1448145"/>
          </a:xfrm>
        </p:grpSpPr>
        <p:pic>
          <p:nvPicPr>
            <p:cNvPr id="9" name="Image 8" descr="Une image contenant symbole, logo, Police, Graphique&#10;&#10;Le contenu généré par l’IA peut être incorrect.">
              <a:extLst>
                <a:ext uri="{FF2B5EF4-FFF2-40B4-BE49-F238E27FC236}">
                  <a16:creationId xmlns:a16="http://schemas.microsoft.com/office/drawing/2014/main" id="{7BEC3F49-B5D8-3FFE-8B83-D9BE3BDDCB59}"/>
                </a:ext>
              </a:extLst>
            </p:cNvPr>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033187" y="608475"/>
              <a:ext cx="708659" cy="708659"/>
            </a:xfrm>
            <a:prstGeom prst="rect">
              <a:avLst/>
            </a:prstGeom>
          </p:spPr>
        </p:pic>
        <p:pic>
          <p:nvPicPr>
            <p:cNvPr id="10" name="Image 9" descr="Une image contenant Caractère coloré, créativité&#10;&#10;Le contenu généré par l’IA peut être incorrect.">
              <a:extLst>
                <a:ext uri="{FF2B5EF4-FFF2-40B4-BE49-F238E27FC236}">
                  <a16:creationId xmlns:a16="http://schemas.microsoft.com/office/drawing/2014/main" id="{1CEAB56F-9760-6C91-130D-B8672B865E58}"/>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516745" y="785178"/>
              <a:ext cx="930909" cy="930909"/>
            </a:xfrm>
            <a:prstGeom prst="rect">
              <a:avLst/>
            </a:prstGeom>
          </p:spPr>
        </p:pic>
        <p:pic>
          <p:nvPicPr>
            <p:cNvPr id="11" name="Image 10" descr="Une image contenant Graphique, conception, illustration&#10;&#10;Le contenu généré par l’IA peut être incorrect.">
              <a:extLst>
                <a:ext uri="{FF2B5EF4-FFF2-40B4-BE49-F238E27FC236}">
                  <a16:creationId xmlns:a16="http://schemas.microsoft.com/office/drawing/2014/main" id="{CF2D3242-3424-3512-E3EF-63F5CBBAD34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23581" y="267942"/>
              <a:ext cx="517236" cy="517236"/>
            </a:xfrm>
            <a:prstGeom prst="rect">
              <a:avLst/>
            </a:prstGeom>
          </p:spPr>
        </p:pic>
        <p:pic>
          <p:nvPicPr>
            <p:cNvPr id="12" name="Image 11" descr="Une image contenant texte, Graphique, Police, graphisme&#10;&#10;Le contenu généré par l’IA peut être incorrect.">
              <a:extLst>
                <a:ext uri="{FF2B5EF4-FFF2-40B4-BE49-F238E27FC236}">
                  <a16:creationId xmlns:a16="http://schemas.microsoft.com/office/drawing/2014/main" id="{C77578B3-C87F-66B6-B044-76089BBFA583}"/>
                </a:ext>
              </a:extLst>
            </p:cNvPr>
            <p:cNvPicPr>
              <a:picLocks noChangeAspect="1"/>
            </p:cNvPicPr>
            <p:nvPr/>
          </p:nvPicPr>
          <p:blipFill>
            <a:blip r:embed="rId9">
              <a:extLst>
                <a:ext uri="{28A0092B-C50C-407E-A947-70E740481C1C}">
                  <a14:useLocalDpi xmlns:a14="http://schemas.microsoft.com/office/drawing/2010/main" val="0"/>
                </a:ext>
              </a:extLst>
            </a:blip>
            <a:srcRect l="15161" t="29130" r="13198" b="30015"/>
            <a:stretch>
              <a:fillRect/>
            </a:stretch>
          </p:blipFill>
          <p:spPr>
            <a:xfrm rot="875908">
              <a:off x="10372250" y="997419"/>
              <a:ext cx="1108364" cy="632057"/>
            </a:xfrm>
            <a:prstGeom prst="rect">
              <a:avLst/>
            </a:prstGeom>
          </p:spPr>
        </p:pic>
        <p:pic>
          <p:nvPicPr>
            <p:cNvPr id="13" name="Graphique 12">
              <a:extLst>
                <a:ext uri="{FF2B5EF4-FFF2-40B4-BE49-F238E27FC236}">
                  <a16:creationId xmlns:a16="http://schemas.microsoft.com/office/drawing/2014/main" id="{4B6746A2-8E7A-CEEC-ACEA-EF60E528CE8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369296" y="373874"/>
              <a:ext cx="935736" cy="494069"/>
            </a:xfrm>
            <a:prstGeom prst="rect">
              <a:avLst/>
            </a:prstGeom>
          </p:spPr>
        </p:pic>
      </p:grpSp>
    </p:spTree>
    <p:extLst>
      <p:ext uri="{BB962C8B-B14F-4D97-AF65-F5344CB8AC3E}">
        <p14:creationId xmlns:p14="http://schemas.microsoft.com/office/powerpoint/2010/main" val="2622385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5" name="Title 1">
            <a:extLst>
              <a:ext uri="{FF2B5EF4-FFF2-40B4-BE49-F238E27FC236}">
                <a16:creationId xmlns:a16="http://schemas.microsoft.com/office/drawing/2014/main" id="{AE7211ED-023C-6F76-1E02-AACBB18F1029}"/>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lumMod val="85000"/>
                    <a:lumOff val="15000"/>
                  </a:schemeClr>
                </a:solidFill>
                <a:latin typeface="Montserrat" panose="00000500000000000000" pitchFamily="2" charset="0"/>
                <a:ea typeface="+mj-ea"/>
                <a:cs typeface="+mj-cs"/>
              </a:defRPr>
            </a:lvl1pPr>
          </a:lstStyle>
          <a:p>
            <a:r>
              <a:rPr lang="en-GB" dirty="0">
                <a:solidFill>
                  <a:schemeClr val="tx1">
                    <a:lumMod val="75000"/>
                    <a:lumOff val="25000"/>
                  </a:schemeClr>
                </a:solidFill>
              </a:rPr>
              <a:t>Last advices before starting</a:t>
            </a:r>
          </a:p>
        </p:txBody>
      </p:sp>
      <p:sp>
        <p:nvSpPr>
          <p:cNvPr id="6" name="Content Placeholder 5">
            <a:extLst>
              <a:ext uri="{FF2B5EF4-FFF2-40B4-BE49-F238E27FC236}">
                <a16:creationId xmlns:a16="http://schemas.microsoft.com/office/drawing/2014/main" id="{B0F223B2-69F6-C495-3A39-068970532827}"/>
              </a:ext>
            </a:extLst>
          </p:cNvPr>
          <p:cNvSpPr>
            <a:spLocks noGrp="1"/>
          </p:cNvSpPr>
          <p:nvPr>
            <p:ph idx="1"/>
          </p:nvPr>
        </p:nvSpPr>
        <p:spPr>
          <a:xfrm>
            <a:off x="838200" y="1781784"/>
            <a:ext cx="8236789" cy="4351338"/>
          </a:xfrm>
        </p:spPr>
        <p:txBody>
          <a:bodyPr>
            <a:normAutofit lnSpcReduction="10000"/>
          </a:bodyPr>
          <a:lstStyle/>
          <a:p>
            <a:r>
              <a:rPr lang="en-US" dirty="0"/>
              <a:t>For jobs in France, try the APEC: I was called 3-4 times a week for DS/biostatistics positions by recruiters when I posted my CV there</a:t>
            </a:r>
          </a:p>
          <a:p>
            <a:r>
              <a:rPr lang="en-US" dirty="0"/>
              <a:t>Check the average salary for your job on Glassdoor or the APEC, bump that by 10% when negotiating</a:t>
            </a:r>
          </a:p>
          <a:p>
            <a:r>
              <a:rPr lang="en-US" dirty="0"/>
              <a:t>If you want to train for interviews, go to job fairs and talk to </a:t>
            </a:r>
            <a:r>
              <a:rPr lang="en-US" i="1" dirty="0">
                <a:solidFill>
                  <a:srgbClr val="7F7DB0"/>
                </a:solidFill>
              </a:rPr>
              <a:t>literally everyone</a:t>
            </a:r>
          </a:p>
          <a:p>
            <a:pPr lvl="1"/>
            <a:r>
              <a:rPr lang="en-US" dirty="0"/>
              <a:t>Remember you are trying to sell a product: yourself, a capable working professional</a:t>
            </a:r>
          </a:p>
          <a:p>
            <a:r>
              <a:rPr lang="en-US" dirty="0"/>
              <a:t>If your goal is to increase your salary quickly, don’t stay in the same company</a:t>
            </a:r>
          </a:p>
        </p:txBody>
      </p:sp>
      <p:pic>
        <p:nvPicPr>
          <p:cNvPr id="3" name="Image 2" descr="Une femme occasionnelle qui lève le poing">
            <a:extLst>
              <a:ext uri="{FF2B5EF4-FFF2-40B4-BE49-F238E27FC236}">
                <a16:creationId xmlns:a16="http://schemas.microsoft.com/office/drawing/2014/main" id="{3858355F-7FAE-5204-D56B-D9DEE65769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18568" y="1123090"/>
            <a:ext cx="1838937" cy="5570738"/>
          </a:xfrm>
          <a:prstGeom prst="rect">
            <a:avLst/>
          </a:prstGeom>
        </p:spPr>
      </p:pic>
      <p:sp>
        <p:nvSpPr>
          <p:cNvPr id="8" name="Espace réservé du numéro de diapositive 7">
            <a:extLst>
              <a:ext uri="{FF2B5EF4-FFF2-40B4-BE49-F238E27FC236}">
                <a16:creationId xmlns:a16="http://schemas.microsoft.com/office/drawing/2014/main" id="{642C6EAB-5105-3729-C4E7-838CBF153A77}"/>
              </a:ext>
            </a:extLst>
          </p:cNvPr>
          <p:cNvSpPr>
            <a:spLocks noGrp="1"/>
          </p:cNvSpPr>
          <p:nvPr>
            <p:ph type="sldNum" sz="quarter" idx="12"/>
          </p:nvPr>
        </p:nvSpPr>
        <p:spPr/>
        <p:txBody>
          <a:bodyPr/>
          <a:lstStyle/>
          <a:p>
            <a:fld id="{6F3806FF-9E51-4331-BB90-F49EFA1FA4FC}" type="slidenum">
              <a:rPr lang="fr-FR" smtClean="0"/>
              <a:t>16</a:t>
            </a:fld>
            <a:endParaRPr lang="fr-FR" dirty="0"/>
          </a:p>
        </p:txBody>
      </p:sp>
    </p:spTree>
    <p:extLst>
      <p:ext uri="{BB962C8B-B14F-4D97-AF65-F5344CB8AC3E}">
        <p14:creationId xmlns:p14="http://schemas.microsoft.com/office/powerpoint/2010/main" val="406540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5032376"/>
          </a:xfrm>
        </p:spPr>
        <p:txBody>
          <a:bodyPr>
            <a:normAutofit/>
          </a:bodyPr>
          <a:lstStyle/>
          <a:p>
            <a:pPr marL="0" indent="0">
              <a:buNone/>
            </a:pPr>
            <a:endParaRPr lang="en-US" dirty="0"/>
          </a:p>
          <a:p>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2633872"/>
            <a:ext cx="10515600" cy="1325563"/>
          </a:xfrm>
        </p:spPr>
        <p:txBody>
          <a:bodyPr>
            <a:normAutofit/>
          </a:bodyPr>
          <a:lstStyle/>
          <a:p>
            <a:r>
              <a:rPr lang="en-US" dirty="0"/>
              <a:t>Questions?</a:t>
            </a:r>
            <a:br>
              <a:rPr lang="en-US" dirty="0"/>
            </a:br>
            <a:r>
              <a:rPr lang="en-US" sz="2000" dirty="0"/>
              <a:t>I’ll answer questions about jobs, work experience as a</a:t>
            </a:r>
            <a:br>
              <a:rPr lang="en-US" sz="2000" dirty="0"/>
            </a:br>
            <a:r>
              <a:rPr lang="en-US" sz="2000" dirty="0"/>
              <a:t>data scientist, projects, life…</a:t>
            </a:r>
            <a:endParaRPr lang="en-US" dirty="0"/>
          </a:p>
        </p:txBody>
      </p:sp>
      <p:sp>
        <p:nvSpPr>
          <p:cNvPr id="2" name="Espace réservé du numéro de diapositive 1">
            <a:extLst>
              <a:ext uri="{FF2B5EF4-FFF2-40B4-BE49-F238E27FC236}">
                <a16:creationId xmlns:a16="http://schemas.microsoft.com/office/drawing/2014/main" id="{6C4BA686-21D0-EADC-BF45-6974B7C6B8AF}"/>
              </a:ext>
            </a:extLst>
          </p:cNvPr>
          <p:cNvSpPr>
            <a:spLocks noGrp="1"/>
          </p:cNvSpPr>
          <p:nvPr>
            <p:ph type="sldNum" sz="quarter" idx="12"/>
          </p:nvPr>
        </p:nvSpPr>
        <p:spPr/>
        <p:txBody>
          <a:bodyPr/>
          <a:lstStyle/>
          <a:p>
            <a:fld id="{6F3806FF-9E51-4331-BB90-F49EFA1FA4FC}" type="slidenum">
              <a:rPr lang="fr-FR" smtClean="0"/>
              <a:t>17</a:t>
            </a:fld>
            <a:endParaRPr lang="fr-FR"/>
          </a:p>
        </p:txBody>
      </p:sp>
      <p:sp>
        <p:nvSpPr>
          <p:cNvPr id="5" name="Title 1">
            <a:extLst>
              <a:ext uri="{FF2B5EF4-FFF2-40B4-BE49-F238E27FC236}">
                <a16:creationId xmlns:a16="http://schemas.microsoft.com/office/drawing/2014/main" id="{4D48BB8A-6245-7F8E-0CA7-3B7B13C6F311}"/>
              </a:ext>
            </a:extLst>
          </p:cNvPr>
          <p:cNvSpPr txBox="1">
            <a:spLocks/>
          </p:cNvSpPr>
          <p:nvPr/>
        </p:nvSpPr>
        <p:spPr>
          <a:xfrm>
            <a:off x="1307546" y="3959435"/>
            <a:ext cx="10515600" cy="4469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lumMod val="85000"/>
                    <a:lumOff val="15000"/>
                  </a:schemeClr>
                </a:solidFill>
                <a:latin typeface="Montserrat" panose="00000500000000000000" pitchFamily="2" charset="0"/>
                <a:ea typeface="+mj-ea"/>
                <a:cs typeface="+mj-cs"/>
              </a:defRPr>
            </a:lvl1pPr>
          </a:lstStyle>
          <a:p>
            <a:r>
              <a:rPr lang="en-US" sz="2000" dirty="0">
                <a:solidFill>
                  <a:srgbClr val="1891C3"/>
                </a:solidFill>
              </a:rPr>
              <a:t>dimitri.scronias@inserm.fr</a:t>
            </a:r>
          </a:p>
        </p:txBody>
      </p:sp>
      <p:pic>
        <p:nvPicPr>
          <p:cNvPr id="9" name="Graphique 8" descr="Enveloppe contour">
            <a:extLst>
              <a:ext uri="{FF2B5EF4-FFF2-40B4-BE49-F238E27FC236}">
                <a16:creationId xmlns:a16="http://schemas.microsoft.com/office/drawing/2014/main" id="{B5B12362-E852-FC6C-1FF9-86A98ED14B7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60560" y="3959435"/>
            <a:ext cx="446986" cy="446986"/>
          </a:xfrm>
          <a:prstGeom prst="rect">
            <a:avLst/>
          </a:prstGeom>
        </p:spPr>
      </p:pic>
    </p:spTree>
    <p:extLst>
      <p:ext uri="{BB962C8B-B14F-4D97-AF65-F5344CB8AC3E}">
        <p14:creationId xmlns:p14="http://schemas.microsoft.com/office/powerpoint/2010/main" val="3868092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ue and black background&#10;&#10;Description automatically generated">
            <a:extLst>
              <a:ext uri="{FF2B5EF4-FFF2-40B4-BE49-F238E27FC236}">
                <a16:creationId xmlns:a16="http://schemas.microsoft.com/office/drawing/2014/main" id="{754317A7-5302-91F8-8772-7F4904C50A36}"/>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2" name="Title 1">
            <a:extLst>
              <a:ext uri="{FF2B5EF4-FFF2-40B4-BE49-F238E27FC236}">
                <a16:creationId xmlns:a16="http://schemas.microsoft.com/office/drawing/2014/main" id="{E2FEFD62-9E90-AEC4-1A1A-618C8C475EC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6E65A6BD-0B05-7F2F-6728-221585F3B507}"/>
              </a:ext>
            </a:extLst>
          </p:cNvPr>
          <p:cNvSpPr>
            <a:spLocks noGrp="1"/>
          </p:cNvSpPr>
          <p:nvPr>
            <p:ph idx="1"/>
          </p:nvPr>
        </p:nvSpPr>
        <p:spPr>
          <a:xfrm>
            <a:off x="1426923" y="1819362"/>
            <a:ext cx="10515600" cy="591898"/>
          </a:xfrm>
        </p:spPr>
        <p:txBody>
          <a:bodyPr/>
          <a:lstStyle/>
          <a:p>
            <a:pPr marL="0" indent="0">
              <a:buNone/>
            </a:pPr>
            <a:r>
              <a:rPr lang="en-GB" dirty="0">
                <a:latin typeface="Esteban" panose="02000000000000000000" pitchFamily="2" charset="0"/>
              </a:rPr>
              <a:t>“So, can you tell me about the </a:t>
            </a:r>
            <a:r>
              <a:rPr lang="en-GB" dirty="0">
                <a:solidFill>
                  <a:srgbClr val="7F7DB0"/>
                </a:solidFill>
                <a:latin typeface="Esteban" panose="02000000000000000000" pitchFamily="2" charset="0"/>
              </a:rPr>
              <a:t>different steps </a:t>
            </a:r>
            <a:r>
              <a:rPr lang="en-GB" dirty="0">
                <a:latin typeface="Esteban" panose="02000000000000000000" pitchFamily="2" charset="0"/>
              </a:rPr>
              <a:t>in a data project?”</a:t>
            </a:r>
          </a:p>
        </p:txBody>
      </p:sp>
      <p:sp>
        <p:nvSpPr>
          <p:cNvPr id="4" name="Content Placeholder 2">
            <a:extLst>
              <a:ext uri="{FF2B5EF4-FFF2-40B4-BE49-F238E27FC236}">
                <a16:creationId xmlns:a16="http://schemas.microsoft.com/office/drawing/2014/main" id="{ABD5DFE8-4E77-7BB5-BC99-D8F44D2FD897}"/>
              </a:ext>
            </a:extLst>
          </p:cNvPr>
          <p:cNvSpPr txBox="1">
            <a:spLocks/>
          </p:cNvSpPr>
          <p:nvPr/>
        </p:nvSpPr>
        <p:spPr>
          <a:xfrm>
            <a:off x="838200" y="2411260"/>
            <a:ext cx="10515600" cy="5198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GB" dirty="0">
                <a:latin typeface="Esteban" panose="02000000000000000000" pitchFamily="2" charset="0"/>
              </a:rPr>
              <a:t>—Some recruiter </a:t>
            </a:r>
            <a:r>
              <a:rPr lang="en-GB" sz="1800" dirty="0">
                <a:solidFill>
                  <a:schemeClr val="tx1">
                    <a:lumMod val="50000"/>
                    <a:lumOff val="50000"/>
                  </a:schemeClr>
                </a:solidFill>
                <a:latin typeface="Esteban" panose="02000000000000000000" pitchFamily="2" charset="0"/>
              </a:rPr>
              <a:t>(whose name I forgot)</a:t>
            </a:r>
            <a:endParaRPr lang="en-GB" dirty="0">
              <a:solidFill>
                <a:schemeClr val="tx1">
                  <a:lumMod val="50000"/>
                  <a:lumOff val="50000"/>
                </a:schemeClr>
              </a:solidFill>
              <a:latin typeface="Esteban" panose="02000000000000000000" pitchFamily="2" charset="0"/>
            </a:endParaRPr>
          </a:p>
        </p:txBody>
      </p:sp>
      <p:sp>
        <p:nvSpPr>
          <p:cNvPr id="6" name="Espace réservé du numéro de diapositive 5">
            <a:extLst>
              <a:ext uri="{FF2B5EF4-FFF2-40B4-BE49-F238E27FC236}">
                <a16:creationId xmlns:a16="http://schemas.microsoft.com/office/drawing/2014/main" id="{FF3EED53-EB57-AB75-ED79-CFEF79B53430}"/>
              </a:ext>
            </a:extLst>
          </p:cNvPr>
          <p:cNvSpPr>
            <a:spLocks noGrp="1"/>
          </p:cNvSpPr>
          <p:nvPr>
            <p:ph type="sldNum" sz="quarter" idx="12"/>
          </p:nvPr>
        </p:nvSpPr>
        <p:spPr/>
        <p:txBody>
          <a:bodyPr/>
          <a:lstStyle/>
          <a:p>
            <a:fld id="{6F3806FF-9E51-4331-BB90-F49EFA1FA4FC}" type="slidenum">
              <a:rPr lang="fr-FR" smtClean="0"/>
              <a:t>18</a:t>
            </a:fld>
            <a:endParaRPr lang="fr-FR"/>
          </a:p>
        </p:txBody>
      </p:sp>
    </p:spTree>
    <p:extLst>
      <p:ext uri="{BB962C8B-B14F-4D97-AF65-F5344CB8AC3E}">
        <p14:creationId xmlns:p14="http://schemas.microsoft.com/office/powerpoint/2010/main" val="97774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4351338"/>
          </a:xfrm>
        </p:spPr>
        <p:txBody>
          <a:bodyPr/>
          <a:lstStyle/>
          <a:p>
            <a:pPr marL="514350" indent="-514350">
              <a:buFont typeface="+mj-lt"/>
              <a:buAutoNum type="arabicPeriod"/>
            </a:pPr>
            <a:r>
              <a:rPr lang="en-US" dirty="0"/>
              <a:t>Defining needs</a:t>
            </a:r>
          </a:p>
          <a:p>
            <a:pPr marL="514350" indent="-514350">
              <a:buFont typeface="+mj-lt"/>
              <a:buAutoNum type="arabicPeriod"/>
            </a:pPr>
            <a:r>
              <a:rPr lang="en-US" dirty="0"/>
              <a:t>Data manipulation &amp; cleaning</a:t>
            </a:r>
            <a:br>
              <a:rPr lang="en-US" dirty="0"/>
            </a:br>
            <a:r>
              <a:rPr lang="en-US" sz="2000" dirty="0"/>
              <a:t>Missing data &amp; imputation, data quality and reliability…</a:t>
            </a:r>
          </a:p>
          <a:p>
            <a:pPr marL="514350" indent="-514350">
              <a:buFont typeface="+mj-lt"/>
              <a:buAutoNum type="arabicPeriod"/>
            </a:pPr>
            <a:r>
              <a:rPr lang="en-US" dirty="0"/>
              <a:t>Modelling</a:t>
            </a:r>
            <a:br>
              <a:rPr lang="en-US" dirty="0"/>
            </a:br>
            <a:r>
              <a:rPr lang="en-US" sz="2000" dirty="0"/>
              <a:t>Bias and fairness, interpretability and explainability, scalability and performance</a:t>
            </a:r>
          </a:p>
          <a:p>
            <a:pPr marL="514350" indent="-514350">
              <a:buFont typeface="+mj-lt"/>
              <a:buAutoNum type="arabicPeriod"/>
            </a:pPr>
            <a:r>
              <a:rPr lang="en-US" dirty="0"/>
              <a:t>Communicating results</a:t>
            </a:r>
            <a:br>
              <a:rPr lang="en-US" dirty="0"/>
            </a:br>
            <a:r>
              <a:rPr lang="en-US" sz="2000" dirty="0"/>
              <a:t>Communication and collaboration</a:t>
            </a:r>
          </a:p>
          <a:p>
            <a:pPr marL="514350" indent="-514350">
              <a:buFont typeface="+mj-lt"/>
              <a:buAutoNum type="arabicPeriod"/>
            </a:pPr>
            <a:endParaRPr lang="en-US" sz="2000" dirty="0"/>
          </a:p>
          <a:p>
            <a:pPr marL="0" indent="0">
              <a:buNone/>
            </a:pPr>
            <a:r>
              <a:rPr lang="en-US" sz="2000" dirty="0"/>
              <a:t>Plus: programming exercises in-between</a:t>
            </a:r>
            <a:endParaRPr lang="en-US" dirty="0"/>
          </a:p>
          <a:p>
            <a:pPr marL="514350" indent="-514350">
              <a:buFont typeface="+mj-lt"/>
              <a:buAutoNum type="arabicPeriod"/>
            </a:pPr>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a:t>Summary</a:t>
            </a:r>
          </a:p>
        </p:txBody>
      </p:sp>
      <p:sp>
        <p:nvSpPr>
          <p:cNvPr id="2" name="Espace réservé du numéro de diapositive 1">
            <a:extLst>
              <a:ext uri="{FF2B5EF4-FFF2-40B4-BE49-F238E27FC236}">
                <a16:creationId xmlns:a16="http://schemas.microsoft.com/office/drawing/2014/main" id="{4C965BA6-6CB3-6A80-38E9-0FECC1BD3BFE}"/>
              </a:ext>
            </a:extLst>
          </p:cNvPr>
          <p:cNvSpPr>
            <a:spLocks noGrp="1"/>
          </p:cNvSpPr>
          <p:nvPr>
            <p:ph type="sldNum" sz="quarter" idx="12"/>
          </p:nvPr>
        </p:nvSpPr>
        <p:spPr/>
        <p:txBody>
          <a:bodyPr/>
          <a:lstStyle/>
          <a:p>
            <a:fld id="{6F3806FF-9E51-4331-BB90-F49EFA1FA4FC}" type="slidenum">
              <a:rPr lang="fr-FR" smtClean="0"/>
              <a:t>19</a:t>
            </a:fld>
            <a:endParaRPr lang="fr-FR"/>
          </a:p>
        </p:txBody>
      </p:sp>
    </p:spTree>
    <p:extLst>
      <p:ext uri="{BB962C8B-B14F-4D97-AF65-F5344CB8AC3E}">
        <p14:creationId xmlns:p14="http://schemas.microsoft.com/office/powerpoint/2010/main" val="511403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4A74-64CA-4689-9440-57450595CEEC}"/>
              </a:ext>
            </a:extLst>
          </p:cNvPr>
          <p:cNvSpPr>
            <a:spLocks noGrp="1"/>
          </p:cNvSpPr>
          <p:nvPr>
            <p:ph type="title"/>
          </p:nvPr>
        </p:nvSpPr>
        <p:spPr/>
        <p:txBody>
          <a:bodyPr/>
          <a:lstStyle/>
          <a:p>
            <a:r>
              <a:rPr lang="en-US"/>
              <a:t>What is this class about?</a:t>
            </a:r>
          </a:p>
        </p:txBody>
      </p:sp>
      <p:pic>
        <p:nvPicPr>
          <p:cNvPr id="8" name="Picture 7" descr="A blue and black background&#10;&#10;Description automatically generated">
            <a:extLst>
              <a:ext uri="{FF2B5EF4-FFF2-40B4-BE49-F238E27FC236}">
                <a16:creationId xmlns:a16="http://schemas.microsoft.com/office/drawing/2014/main" id="{D72DF58A-B902-84A7-AFEE-EE67197645C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3" name="Content Placeholder 5">
            <a:extLst>
              <a:ext uri="{FF2B5EF4-FFF2-40B4-BE49-F238E27FC236}">
                <a16:creationId xmlns:a16="http://schemas.microsoft.com/office/drawing/2014/main" id="{8C2F34D4-BBBF-E3A8-FA2E-2BB158F221E3}"/>
              </a:ext>
            </a:extLst>
          </p:cNvPr>
          <p:cNvSpPr>
            <a:spLocks noGrp="1"/>
          </p:cNvSpPr>
          <p:nvPr>
            <p:ph idx="1"/>
          </p:nvPr>
        </p:nvSpPr>
        <p:spPr>
          <a:xfrm>
            <a:off x="838199" y="1825625"/>
            <a:ext cx="10515599" cy="4351338"/>
          </a:xfrm>
        </p:spPr>
        <p:txBody>
          <a:bodyPr>
            <a:normAutofit/>
          </a:bodyPr>
          <a:lstStyle/>
          <a:p>
            <a:r>
              <a:rPr lang="en-US" dirty="0"/>
              <a:t>Make you think critically about data and statistical methods</a:t>
            </a:r>
          </a:p>
          <a:p>
            <a:r>
              <a:rPr lang="en-US" dirty="0"/>
              <a:t>Basics you should be able to do/think about as a statistician, data scientist, etc.</a:t>
            </a:r>
          </a:p>
          <a:p>
            <a:r>
              <a:rPr lang="en-US" dirty="0"/>
              <a:t>Issues and difficulties surrounding data you will encounter in your work</a:t>
            </a:r>
          </a:p>
          <a:p>
            <a:pPr lvl="1"/>
            <a:r>
              <a:rPr lang="en-US" dirty="0"/>
              <a:t>Mainly targeted to people working directly on raw data…</a:t>
            </a:r>
          </a:p>
          <a:p>
            <a:pPr lvl="1"/>
            <a:r>
              <a:rPr lang="en-US" dirty="0"/>
              <a:t>However, you can still benefit from it even if you won’t: everybody works using data at some point</a:t>
            </a:r>
          </a:p>
          <a:p>
            <a:r>
              <a:rPr lang="en-US" dirty="0"/>
              <a:t>Practical exercises using (mainly) dirty data</a:t>
            </a:r>
          </a:p>
        </p:txBody>
      </p:sp>
      <p:sp>
        <p:nvSpPr>
          <p:cNvPr id="4" name="Espace réservé du numéro de diapositive 3">
            <a:extLst>
              <a:ext uri="{FF2B5EF4-FFF2-40B4-BE49-F238E27FC236}">
                <a16:creationId xmlns:a16="http://schemas.microsoft.com/office/drawing/2014/main" id="{190E83C2-F38A-7B0B-B98D-79D364B5DD8A}"/>
              </a:ext>
            </a:extLst>
          </p:cNvPr>
          <p:cNvSpPr>
            <a:spLocks noGrp="1"/>
          </p:cNvSpPr>
          <p:nvPr>
            <p:ph type="sldNum" sz="quarter" idx="12"/>
          </p:nvPr>
        </p:nvSpPr>
        <p:spPr/>
        <p:txBody>
          <a:bodyPr/>
          <a:lstStyle/>
          <a:p>
            <a:fld id="{6F3806FF-9E51-4331-BB90-F49EFA1FA4FC}" type="slidenum">
              <a:rPr lang="fr-FR" smtClean="0"/>
              <a:t>2</a:t>
            </a:fld>
            <a:endParaRPr lang="fr-FR"/>
          </a:p>
        </p:txBody>
      </p:sp>
    </p:spTree>
    <p:extLst>
      <p:ext uri="{BB962C8B-B14F-4D97-AF65-F5344CB8AC3E}">
        <p14:creationId xmlns:p14="http://schemas.microsoft.com/office/powerpoint/2010/main" val="2867897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Vidéo 7" title="Lignes pastel ondulantes">
            <a:hlinkClick r:id="" action="ppaction://media"/>
            <a:extLst>
              <a:ext uri="{FF2B5EF4-FFF2-40B4-BE49-F238E27FC236}">
                <a16:creationId xmlns:a16="http://schemas.microsoft.com/office/drawing/2014/main" id="{CF5686AA-2EF5-CB56-8384-EFEDAC4A770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87680" y="1216152"/>
            <a:ext cx="7641142" cy="2359152"/>
          </a:xfrm>
          <a:prstGeom prst="rect">
            <a:avLst/>
          </a:prstGeom>
          <a:ln w="38100">
            <a:noFill/>
            <a:extLst>
              <a:ext uri="{C807C97D-BFC1-408E-A445-0C87EB9F89A2}">
                <ask:lineSketchStyleProps xmlns:ask="http://schemas.microsoft.com/office/drawing/2018/sketchyshapes" sd="1219033472">
                  <a:custGeom>
                    <a:avLst/>
                    <a:gdLst>
                      <a:gd name="connsiteX0" fmla="*/ 0 w 7641142"/>
                      <a:gd name="connsiteY0" fmla="*/ 0 h 2359152"/>
                      <a:gd name="connsiteX1" fmla="*/ 7641142 w 7641142"/>
                      <a:gd name="connsiteY1" fmla="*/ 0 h 2359152"/>
                      <a:gd name="connsiteX2" fmla="*/ 7641142 w 7641142"/>
                      <a:gd name="connsiteY2" fmla="*/ 2359152 h 2359152"/>
                      <a:gd name="connsiteX3" fmla="*/ 0 w 7641142"/>
                      <a:gd name="connsiteY3" fmla="*/ 2359152 h 2359152"/>
                      <a:gd name="connsiteX4" fmla="*/ 0 w 7641142"/>
                      <a:gd name="connsiteY4" fmla="*/ 0 h 235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41142" h="2359152" fill="none" extrusionOk="0">
                        <a:moveTo>
                          <a:pt x="0" y="0"/>
                        </a:moveTo>
                        <a:cubicBezTo>
                          <a:pt x="1032195" y="-49533"/>
                          <a:pt x="4516862" y="-14809"/>
                          <a:pt x="7641142" y="0"/>
                        </a:cubicBezTo>
                        <a:cubicBezTo>
                          <a:pt x="7728781" y="267330"/>
                          <a:pt x="7568463" y="1688535"/>
                          <a:pt x="7641142" y="2359152"/>
                        </a:cubicBezTo>
                        <a:cubicBezTo>
                          <a:pt x="5837839" y="2310921"/>
                          <a:pt x="1020150" y="2443607"/>
                          <a:pt x="0" y="2359152"/>
                        </a:cubicBezTo>
                        <a:cubicBezTo>
                          <a:pt x="-38581" y="1678113"/>
                          <a:pt x="63341" y="877017"/>
                          <a:pt x="0" y="0"/>
                        </a:cubicBezTo>
                        <a:close/>
                      </a:path>
                      <a:path w="7641142" h="2359152" stroke="0" extrusionOk="0">
                        <a:moveTo>
                          <a:pt x="0" y="0"/>
                        </a:moveTo>
                        <a:cubicBezTo>
                          <a:pt x="1745228" y="118645"/>
                          <a:pt x="6420641" y="116012"/>
                          <a:pt x="7641142" y="0"/>
                        </a:cubicBezTo>
                        <a:cubicBezTo>
                          <a:pt x="7508260" y="321175"/>
                          <a:pt x="7726093" y="2085955"/>
                          <a:pt x="7641142" y="2359152"/>
                        </a:cubicBezTo>
                        <a:cubicBezTo>
                          <a:pt x="5313076" y="2493752"/>
                          <a:pt x="1528308" y="2201956"/>
                          <a:pt x="0" y="2359152"/>
                        </a:cubicBezTo>
                        <a:cubicBezTo>
                          <a:pt x="-20187" y="1749834"/>
                          <a:pt x="-152480" y="1001244"/>
                          <a:pt x="0" y="0"/>
                        </a:cubicBezTo>
                        <a:close/>
                      </a:path>
                    </a:pathLst>
                  </a:custGeom>
                  <ask:type>
                    <ask:lineSketchNone/>
                  </ask:type>
                </ask:lineSketchStyleProps>
              </a:ext>
            </a:extLst>
          </a:ln>
        </p:spPr>
      </p:pic>
      <p:sp>
        <p:nvSpPr>
          <p:cNvPr id="2" name="Title 1">
            <a:extLst>
              <a:ext uri="{FF2B5EF4-FFF2-40B4-BE49-F238E27FC236}">
                <a16:creationId xmlns:a16="http://schemas.microsoft.com/office/drawing/2014/main" id="{2BD24B40-C12D-07F4-807F-B9021FEECE4B}"/>
              </a:ext>
            </a:extLst>
          </p:cNvPr>
          <p:cNvSpPr>
            <a:spLocks noGrp="1"/>
          </p:cNvSpPr>
          <p:nvPr>
            <p:ph type="title"/>
          </p:nvPr>
        </p:nvSpPr>
        <p:spPr>
          <a:xfrm>
            <a:off x="599947" y="1758337"/>
            <a:ext cx="10515600" cy="1325563"/>
          </a:xfrm>
        </p:spPr>
        <p:txBody>
          <a:bodyPr>
            <a:normAutofit/>
          </a:bodyPr>
          <a:lstStyle/>
          <a:p>
            <a:r>
              <a:rPr lang="en-US" sz="6600" dirty="0">
                <a:solidFill>
                  <a:srgbClr val="FDFBF9"/>
                </a:solidFill>
              </a:rPr>
              <a:t>I. Defining needs</a:t>
            </a:r>
          </a:p>
        </p:txBody>
      </p:sp>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5">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3" name="Espace réservé du numéro de diapositive 2">
            <a:extLst>
              <a:ext uri="{FF2B5EF4-FFF2-40B4-BE49-F238E27FC236}">
                <a16:creationId xmlns:a16="http://schemas.microsoft.com/office/drawing/2014/main" id="{D9F4FDB8-C964-5A0C-3994-D78A12D4473B}"/>
              </a:ext>
            </a:extLst>
          </p:cNvPr>
          <p:cNvSpPr>
            <a:spLocks noGrp="1"/>
          </p:cNvSpPr>
          <p:nvPr>
            <p:ph type="sldNum" sz="quarter" idx="12"/>
          </p:nvPr>
        </p:nvSpPr>
        <p:spPr/>
        <p:txBody>
          <a:bodyPr/>
          <a:lstStyle/>
          <a:p>
            <a:fld id="{6F3806FF-9E51-4331-BB90-F49EFA1FA4FC}" type="slidenum">
              <a:rPr lang="fr-FR" smtClean="0"/>
              <a:t>20</a:t>
            </a:fld>
            <a:endParaRPr lang="fr-FR"/>
          </a:p>
        </p:txBody>
      </p:sp>
      <p:pic>
        <p:nvPicPr>
          <p:cNvPr id="12" name="Image 11" descr="Une femme d'affaires montre du doigt">
            <a:extLst>
              <a:ext uri="{FF2B5EF4-FFF2-40B4-BE49-F238E27FC236}">
                <a16:creationId xmlns:a16="http://schemas.microsoft.com/office/drawing/2014/main" id="{D067BF66-AD3F-4C37-B59A-711DC3E26451}"/>
              </a:ext>
            </a:extLst>
          </p:cNvPr>
          <p:cNvPicPr>
            <a:picLocks noChangeAspect="1"/>
          </p:cNvPicPr>
          <p:nvPr/>
        </p:nvPicPr>
        <p:blipFill>
          <a:blip r:embed="rId6">
            <a:extLst>
              <a:ext uri="{28A0092B-C50C-407E-A947-70E740481C1C}">
                <a14:useLocalDpi xmlns:a14="http://schemas.microsoft.com/office/drawing/2010/main" val="0"/>
              </a:ext>
            </a:extLst>
          </a:blip>
          <a:srcRect b="65466"/>
          <a:stretch>
            <a:fillRect/>
          </a:stretch>
        </p:blipFill>
        <p:spPr>
          <a:xfrm flipH="1">
            <a:off x="6916421" y="3501072"/>
            <a:ext cx="4199126" cy="3356927"/>
          </a:xfrm>
          <a:prstGeom prst="rect">
            <a:avLst/>
          </a:prstGeom>
        </p:spPr>
      </p:pic>
    </p:spTree>
    <p:extLst>
      <p:ext uri="{BB962C8B-B14F-4D97-AF65-F5344CB8AC3E}">
        <p14:creationId xmlns:p14="http://schemas.microsoft.com/office/powerpoint/2010/main" val="3667479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2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4351338"/>
          </a:xfrm>
        </p:spPr>
        <p:txBody>
          <a:bodyPr/>
          <a:lstStyle/>
          <a:p>
            <a:pPr marL="514350" indent="-514350">
              <a:buFont typeface="+mj-lt"/>
              <a:buAutoNum type="arabicPeriod"/>
            </a:pPr>
            <a:r>
              <a:rPr lang="en-US" dirty="0"/>
              <a:t>Defining data and data science: what it is, what it is not</a:t>
            </a:r>
          </a:p>
          <a:p>
            <a:pPr marL="514350" indent="-514350">
              <a:buFont typeface="+mj-lt"/>
              <a:buAutoNum type="arabicPeriod"/>
            </a:pPr>
            <a:r>
              <a:rPr lang="en-US" dirty="0"/>
              <a:t>Planning your analyses: </a:t>
            </a:r>
          </a:p>
          <a:p>
            <a:pPr marL="971550" lvl="1" indent="-514350">
              <a:buFont typeface="+mj-lt"/>
              <a:buAutoNum type="arabicPeriod"/>
            </a:pPr>
            <a:r>
              <a:rPr lang="en-US" dirty="0"/>
              <a:t>Doing a data analysis plan</a:t>
            </a:r>
          </a:p>
          <a:p>
            <a:pPr marL="971550" lvl="1" indent="-514350">
              <a:buFont typeface="+mj-lt"/>
              <a:buAutoNum type="arabicPeriod"/>
            </a:pPr>
            <a:r>
              <a:rPr lang="en-US" dirty="0"/>
              <a:t>Data types</a:t>
            </a:r>
          </a:p>
          <a:p>
            <a:pPr marL="971550" lvl="1" indent="-514350">
              <a:buFont typeface="+mj-lt"/>
              <a:buAutoNum type="arabicPeriod"/>
            </a:pPr>
            <a:r>
              <a:rPr lang="en-US" dirty="0"/>
              <a:t>Modelling strategies</a:t>
            </a:r>
          </a:p>
          <a:p>
            <a:pPr marL="971550" lvl="1" indent="-514350">
              <a:buFont typeface="+mj-lt"/>
              <a:buAutoNum type="arabicPeriod"/>
            </a:pPr>
            <a:r>
              <a:rPr lang="en-US" dirty="0"/>
              <a:t>Pre-hoc variable selection</a:t>
            </a:r>
          </a:p>
          <a:p>
            <a:pPr marL="971550" lvl="1" indent="-514350">
              <a:buFont typeface="+mj-lt"/>
              <a:buAutoNum type="arabicPeriod"/>
            </a:pPr>
            <a:r>
              <a:rPr lang="en-US" dirty="0"/>
              <a:t>Tools and software</a:t>
            </a:r>
          </a:p>
          <a:p>
            <a:pPr marL="514350" indent="-514350">
              <a:buFont typeface="+mj-lt"/>
              <a:buAutoNum type="arabicPeriod"/>
            </a:pPr>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a:t>What we’ll see</a:t>
            </a:r>
          </a:p>
        </p:txBody>
      </p:sp>
      <p:sp>
        <p:nvSpPr>
          <p:cNvPr id="2" name="Espace réservé du numéro de diapositive 1">
            <a:extLst>
              <a:ext uri="{FF2B5EF4-FFF2-40B4-BE49-F238E27FC236}">
                <a16:creationId xmlns:a16="http://schemas.microsoft.com/office/drawing/2014/main" id="{4C965BA6-6CB3-6A80-38E9-0FECC1BD3BFE}"/>
              </a:ext>
            </a:extLst>
          </p:cNvPr>
          <p:cNvSpPr>
            <a:spLocks noGrp="1"/>
          </p:cNvSpPr>
          <p:nvPr>
            <p:ph type="sldNum" sz="quarter" idx="12"/>
          </p:nvPr>
        </p:nvSpPr>
        <p:spPr/>
        <p:txBody>
          <a:bodyPr/>
          <a:lstStyle/>
          <a:p>
            <a:fld id="{6F3806FF-9E51-4331-BB90-F49EFA1FA4FC}" type="slidenum">
              <a:rPr lang="fr-FR" smtClean="0"/>
              <a:t>21</a:t>
            </a:fld>
            <a:endParaRPr lang="fr-FR"/>
          </a:p>
        </p:txBody>
      </p:sp>
    </p:spTree>
    <p:extLst>
      <p:ext uri="{BB962C8B-B14F-4D97-AF65-F5344CB8AC3E}">
        <p14:creationId xmlns:p14="http://schemas.microsoft.com/office/powerpoint/2010/main" val="41347105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5" name="Title 1">
            <a:extLst>
              <a:ext uri="{FF2B5EF4-FFF2-40B4-BE49-F238E27FC236}">
                <a16:creationId xmlns:a16="http://schemas.microsoft.com/office/drawing/2014/main" id="{AE7211ED-023C-6F76-1E02-AACBB18F1029}"/>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lumMod val="85000"/>
                    <a:lumOff val="15000"/>
                  </a:schemeClr>
                </a:solidFill>
                <a:latin typeface="Montserrat" panose="00000500000000000000" pitchFamily="2" charset="0"/>
                <a:ea typeface="+mj-ea"/>
                <a:cs typeface="+mj-cs"/>
              </a:defRPr>
            </a:lvl1pPr>
          </a:lstStyle>
          <a:p>
            <a:r>
              <a:rPr lang="en-GB" dirty="0">
                <a:solidFill>
                  <a:schemeClr val="tx1">
                    <a:lumMod val="75000"/>
                    <a:lumOff val="25000"/>
                  </a:schemeClr>
                </a:solidFill>
              </a:rPr>
              <a:t>Resources</a:t>
            </a:r>
          </a:p>
        </p:txBody>
      </p:sp>
      <p:sp>
        <p:nvSpPr>
          <p:cNvPr id="6" name="Content Placeholder 5">
            <a:extLst>
              <a:ext uri="{FF2B5EF4-FFF2-40B4-BE49-F238E27FC236}">
                <a16:creationId xmlns:a16="http://schemas.microsoft.com/office/drawing/2014/main" id="{B0F223B2-69F6-C495-3A39-068970532827}"/>
              </a:ext>
            </a:extLst>
          </p:cNvPr>
          <p:cNvSpPr>
            <a:spLocks noGrp="1"/>
          </p:cNvSpPr>
          <p:nvPr>
            <p:ph idx="1"/>
          </p:nvPr>
        </p:nvSpPr>
        <p:spPr>
          <a:xfrm>
            <a:off x="838200" y="1781784"/>
            <a:ext cx="10397648" cy="4351338"/>
          </a:xfrm>
        </p:spPr>
        <p:txBody>
          <a:bodyPr>
            <a:normAutofit/>
          </a:bodyPr>
          <a:lstStyle/>
          <a:p>
            <a:r>
              <a:rPr lang="en-US" dirty="0"/>
              <a:t>Simon Thompson. 2023. Managing Machine Learning Projects: From design to deployment</a:t>
            </a:r>
          </a:p>
          <a:p>
            <a:r>
              <a:rPr lang="en-US" dirty="0"/>
              <a:t>Provost F., Fawcett T. 2013. Data Science for Business: What you need to know about data mining and data-analytic thinking (2013)</a:t>
            </a:r>
          </a:p>
          <a:p>
            <a:r>
              <a:rPr lang="en-US" dirty="0" err="1"/>
              <a:t>Ameisen</a:t>
            </a:r>
            <a:r>
              <a:rPr lang="en-US" dirty="0"/>
              <a:t>, Emmanuel. 2020. Building Machine Learning Powered Applications: Going from Idea to Product</a:t>
            </a:r>
          </a:p>
        </p:txBody>
      </p:sp>
      <p:sp>
        <p:nvSpPr>
          <p:cNvPr id="2" name="Espace réservé du numéro de diapositive 1">
            <a:extLst>
              <a:ext uri="{FF2B5EF4-FFF2-40B4-BE49-F238E27FC236}">
                <a16:creationId xmlns:a16="http://schemas.microsoft.com/office/drawing/2014/main" id="{61B49160-CDC2-BFD1-59A4-8C1365B70D0E}"/>
              </a:ext>
            </a:extLst>
          </p:cNvPr>
          <p:cNvSpPr>
            <a:spLocks noGrp="1"/>
          </p:cNvSpPr>
          <p:nvPr>
            <p:ph type="sldNum" sz="quarter" idx="12"/>
          </p:nvPr>
        </p:nvSpPr>
        <p:spPr/>
        <p:txBody>
          <a:bodyPr/>
          <a:lstStyle/>
          <a:p>
            <a:fld id="{6F3806FF-9E51-4331-BB90-F49EFA1FA4FC}" type="slidenum">
              <a:rPr lang="fr-FR" smtClean="0"/>
              <a:t>22</a:t>
            </a:fld>
            <a:endParaRPr lang="fr-FR"/>
          </a:p>
        </p:txBody>
      </p:sp>
    </p:spTree>
    <p:extLst>
      <p:ext uri="{BB962C8B-B14F-4D97-AF65-F5344CB8AC3E}">
        <p14:creationId xmlns:p14="http://schemas.microsoft.com/office/powerpoint/2010/main" val="3358179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FF0000"/>
                </a:solidFill>
              </a:rPr>
              <a:t>🌈D</a:t>
            </a:r>
            <a:r>
              <a:rPr lang="en-GB" dirty="0">
                <a:solidFill>
                  <a:srgbClr val="FFC000"/>
                </a:solidFill>
              </a:rPr>
              <a:t>a</a:t>
            </a:r>
            <a:r>
              <a:rPr lang="en-GB" dirty="0">
                <a:solidFill>
                  <a:srgbClr val="FFFF00"/>
                </a:solidFill>
              </a:rPr>
              <a:t>t</a:t>
            </a:r>
            <a:r>
              <a:rPr lang="en-GB" dirty="0">
                <a:solidFill>
                  <a:srgbClr val="92D050"/>
                </a:solidFill>
              </a:rPr>
              <a:t>a</a:t>
            </a:r>
            <a:r>
              <a:rPr lang="en-GB" dirty="0"/>
              <a:t> </a:t>
            </a:r>
            <a:r>
              <a:rPr lang="en-GB" dirty="0">
                <a:solidFill>
                  <a:srgbClr val="00B050"/>
                </a:solidFill>
              </a:rPr>
              <a:t>s</a:t>
            </a:r>
            <a:r>
              <a:rPr lang="en-GB" dirty="0">
                <a:solidFill>
                  <a:srgbClr val="00B0F0"/>
                </a:solidFill>
              </a:rPr>
              <a:t>c</a:t>
            </a:r>
            <a:r>
              <a:rPr lang="en-GB" dirty="0">
                <a:solidFill>
                  <a:srgbClr val="0070C0"/>
                </a:solidFill>
              </a:rPr>
              <a:t>i</a:t>
            </a:r>
            <a:r>
              <a:rPr lang="en-GB" dirty="0">
                <a:solidFill>
                  <a:srgbClr val="002060"/>
                </a:solidFill>
              </a:rPr>
              <a:t>e</a:t>
            </a:r>
            <a:r>
              <a:rPr lang="en-GB" dirty="0">
                <a:solidFill>
                  <a:srgbClr val="7030A0"/>
                </a:solidFill>
              </a:rPr>
              <a:t>n</a:t>
            </a:r>
            <a:r>
              <a:rPr lang="en-GB" dirty="0">
                <a:solidFill>
                  <a:srgbClr val="002060"/>
                </a:solidFill>
              </a:rPr>
              <a:t>c</a:t>
            </a:r>
            <a:r>
              <a:rPr lang="en-GB" dirty="0">
                <a:solidFill>
                  <a:srgbClr val="0070C0"/>
                </a:solidFill>
              </a:rPr>
              <a:t>e🌈</a:t>
            </a:r>
            <a:r>
              <a:rPr lang="en-GB" dirty="0"/>
              <a:t> What? Why?</a:t>
            </a:r>
          </a:p>
        </p:txBody>
      </p:sp>
      <p:sp>
        <p:nvSpPr>
          <p:cNvPr id="3" name="Content Placeholder 5">
            <a:extLst>
              <a:ext uri="{FF2B5EF4-FFF2-40B4-BE49-F238E27FC236}">
                <a16:creationId xmlns:a16="http://schemas.microsoft.com/office/drawing/2014/main" id="{2088EB46-A901-8550-1D63-40EDC895C8AD}"/>
              </a:ext>
            </a:extLst>
          </p:cNvPr>
          <p:cNvSpPr>
            <a:spLocks noGrp="1"/>
          </p:cNvSpPr>
          <p:nvPr>
            <p:ph idx="1"/>
          </p:nvPr>
        </p:nvSpPr>
        <p:spPr>
          <a:xfrm>
            <a:off x="838200" y="1781784"/>
            <a:ext cx="10397648" cy="4351338"/>
          </a:xfrm>
        </p:spPr>
        <p:txBody>
          <a:bodyPr>
            <a:normAutofit/>
          </a:bodyPr>
          <a:lstStyle/>
          <a:p>
            <a:pPr marL="0" indent="0">
              <a:buNone/>
            </a:pPr>
            <a:r>
              <a:rPr lang="en-US" dirty="0"/>
              <a:t>DS involves “principles, processes and techniques for understanding phenomena via the analysis of data” (Provost F., Fawcett T.)</a:t>
            </a:r>
          </a:p>
          <a:p>
            <a:pPr marL="0" indent="0">
              <a:buNone/>
            </a:pPr>
            <a:endParaRPr lang="en-US" dirty="0"/>
          </a:p>
          <a:p>
            <a:pPr marL="0" indent="0">
              <a:buNone/>
            </a:pPr>
            <a:r>
              <a:rPr lang="en-US" dirty="0"/>
              <a:t>Main goal: </a:t>
            </a:r>
            <a:r>
              <a:rPr lang="en-US" dirty="0">
                <a:solidFill>
                  <a:srgbClr val="7F7DB0"/>
                </a:solidFill>
              </a:rPr>
              <a:t>help decision-making</a:t>
            </a:r>
            <a:r>
              <a:rPr lang="en-US" dirty="0"/>
              <a:t> (Data-Driven Decision Making)</a:t>
            </a:r>
          </a:p>
          <a:p>
            <a:pPr marL="0" indent="0">
              <a:buNone/>
            </a:pPr>
            <a:endParaRPr lang="en-US" dirty="0">
              <a:solidFill>
                <a:srgbClr val="7F7DB0"/>
              </a:solidFill>
            </a:endParaRPr>
          </a:p>
          <a:p>
            <a:pPr marL="0" indent="0">
              <a:buNone/>
            </a:pPr>
            <a:r>
              <a:rPr lang="en-US" dirty="0"/>
              <a:t>Avoid uninformed decisions like “we have always done it this way”, counterproductive “intuitive decisions”, or sometimes plain stupidity or dangerous decisions.</a:t>
            </a:r>
          </a:p>
          <a:p>
            <a:pPr marL="0" indent="0">
              <a:buNone/>
            </a:pPr>
            <a:endParaRPr lang="en-US" dirty="0">
              <a:solidFill>
                <a:srgbClr val="7F7DB0"/>
              </a:solidFill>
            </a:endParaRPr>
          </a:p>
          <a:p>
            <a:pPr marL="0" indent="0">
              <a:buNone/>
            </a:pPr>
            <a:endParaRPr lang="en-US" dirty="0">
              <a:solidFill>
                <a:srgbClr val="7F7DB0"/>
              </a:solidFill>
            </a:endParaRPr>
          </a:p>
        </p:txBody>
      </p:sp>
      <p:sp>
        <p:nvSpPr>
          <p:cNvPr id="2" name="Espace réservé du numéro de diapositive 1">
            <a:extLst>
              <a:ext uri="{FF2B5EF4-FFF2-40B4-BE49-F238E27FC236}">
                <a16:creationId xmlns:a16="http://schemas.microsoft.com/office/drawing/2014/main" id="{2C0B4D1E-1B0C-993D-65AE-0DC5ADB19FE3}"/>
              </a:ext>
            </a:extLst>
          </p:cNvPr>
          <p:cNvSpPr>
            <a:spLocks noGrp="1"/>
          </p:cNvSpPr>
          <p:nvPr>
            <p:ph type="sldNum" sz="quarter" idx="12"/>
          </p:nvPr>
        </p:nvSpPr>
        <p:spPr/>
        <p:txBody>
          <a:bodyPr/>
          <a:lstStyle/>
          <a:p>
            <a:fld id="{6F3806FF-9E51-4331-BB90-F49EFA1FA4FC}" type="slidenum">
              <a:rPr lang="fr-FR" smtClean="0"/>
              <a:t>23</a:t>
            </a:fld>
            <a:endParaRPr lang="fr-FR"/>
          </a:p>
        </p:txBody>
      </p:sp>
    </p:spTree>
    <p:extLst>
      <p:ext uri="{BB962C8B-B14F-4D97-AF65-F5344CB8AC3E}">
        <p14:creationId xmlns:p14="http://schemas.microsoft.com/office/powerpoint/2010/main" val="880848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0070C0"/>
                </a:solidFill>
              </a:rPr>
              <a:t>🌈</a:t>
            </a:r>
            <a:r>
              <a:rPr lang="en-GB" dirty="0">
                <a:solidFill>
                  <a:srgbClr val="FF0000"/>
                </a:solidFill>
              </a:rPr>
              <a:t>D</a:t>
            </a:r>
            <a:r>
              <a:rPr lang="en-GB" dirty="0">
                <a:solidFill>
                  <a:srgbClr val="FFC000"/>
                </a:solidFill>
              </a:rPr>
              <a:t>a</a:t>
            </a:r>
            <a:r>
              <a:rPr lang="en-GB" dirty="0">
                <a:solidFill>
                  <a:srgbClr val="FFFF00"/>
                </a:solidFill>
              </a:rPr>
              <a:t>t</a:t>
            </a:r>
            <a:r>
              <a:rPr lang="en-GB" dirty="0">
                <a:solidFill>
                  <a:srgbClr val="92D050"/>
                </a:solidFill>
              </a:rPr>
              <a:t>a</a:t>
            </a:r>
            <a:r>
              <a:rPr lang="en-GB" dirty="0"/>
              <a:t> </a:t>
            </a:r>
            <a:r>
              <a:rPr lang="en-GB" dirty="0">
                <a:solidFill>
                  <a:srgbClr val="00B050"/>
                </a:solidFill>
              </a:rPr>
              <a:t>s</a:t>
            </a:r>
            <a:r>
              <a:rPr lang="en-GB" dirty="0">
                <a:solidFill>
                  <a:srgbClr val="00B0F0"/>
                </a:solidFill>
              </a:rPr>
              <a:t>c</a:t>
            </a:r>
            <a:r>
              <a:rPr lang="en-GB" dirty="0">
                <a:solidFill>
                  <a:srgbClr val="0070C0"/>
                </a:solidFill>
              </a:rPr>
              <a:t>i</a:t>
            </a:r>
            <a:r>
              <a:rPr lang="en-GB" dirty="0">
                <a:solidFill>
                  <a:srgbClr val="002060"/>
                </a:solidFill>
              </a:rPr>
              <a:t>e</a:t>
            </a:r>
            <a:r>
              <a:rPr lang="en-GB" dirty="0">
                <a:solidFill>
                  <a:srgbClr val="7030A0"/>
                </a:solidFill>
              </a:rPr>
              <a:t>n</a:t>
            </a:r>
            <a:r>
              <a:rPr lang="en-GB" dirty="0">
                <a:solidFill>
                  <a:srgbClr val="002060"/>
                </a:solidFill>
              </a:rPr>
              <a:t>c</a:t>
            </a:r>
            <a:r>
              <a:rPr lang="en-GB" dirty="0">
                <a:solidFill>
                  <a:srgbClr val="0070C0"/>
                </a:solidFill>
              </a:rPr>
              <a:t>e🌈</a:t>
            </a:r>
            <a:r>
              <a:rPr lang="en-GB" dirty="0"/>
              <a:t> What? Why?</a:t>
            </a:r>
          </a:p>
        </p:txBody>
      </p:sp>
      <p:grpSp>
        <p:nvGrpSpPr>
          <p:cNvPr id="7" name="Groupe 6">
            <a:extLst>
              <a:ext uri="{FF2B5EF4-FFF2-40B4-BE49-F238E27FC236}">
                <a16:creationId xmlns:a16="http://schemas.microsoft.com/office/drawing/2014/main" id="{336963E1-76FA-EA29-B30E-95A8E7BEBD2F}"/>
              </a:ext>
            </a:extLst>
          </p:cNvPr>
          <p:cNvGrpSpPr/>
          <p:nvPr/>
        </p:nvGrpSpPr>
        <p:grpSpPr>
          <a:xfrm>
            <a:off x="662836" y="1565428"/>
            <a:ext cx="3996914" cy="5065946"/>
            <a:chOff x="662836" y="1565428"/>
            <a:chExt cx="3996914" cy="5065946"/>
          </a:xfrm>
        </p:grpSpPr>
        <p:pic>
          <p:nvPicPr>
            <p:cNvPr id="8" name="Picture 7">
              <a:extLst>
                <a:ext uri="{FF2B5EF4-FFF2-40B4-BE49-F238E27FC236}">
                  <a16:creationId xmlns:a16="http://schemas.microsoft.com/office/drawing/2014/main" id="{C4B019D7-8DBD-97C8-BF07-8F0331F1B922}"/>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62836" y="1565428"/>
              <a:ext cx="3996914" cy="4766635"/>
            </a:xfrm>
            <a:prstGeom prst="rect">
              <a:avLst/>
            </a:prstGeom>
          </p:spPr>
        </p:pic>
        <p:sp>
          <p:nvSpPr>
            <p:cNvPr id="2" name="TextBox 1">
              <a:extLst>
                <a:ext uri="{FF2B5EF4-FFF2-40B4-BE49-F238E27FC236}">
                  <a16:creationId xmlns:a16="http://schemas.microsoft.com/office/drawing/2014/main" id="{A7090C53-A8D8-A0F0-B359-39BFF931F1C5}"/>
                </a:ext>
              </a:extLst>
            </p:cNvPr>
            <p:cNvSpPr txBox="1"/>
            <p:nvPr/>
          </p:nvSpPr>
          <p:spPr>
            <a:xfrm>
              <a:off x="662836" y="6354375"/>
              <a:ext cx="3871586" cy="276999"/>
            </a:xfrm>
            <a:prstGeom prst="rect">
              <a:avLst/>
            </a:prstGeom>
            <a:noFill/>
          </p:spPr>
          <p:txBody>
            <a:bodyPr wrap="square" rtlCol="0">
              <a:spAutoFit/>
            </a:bodyPr>
            <a:lstStyle/>
            <a:p>
              <a:r>
                <a:rPr lang="fr-FR" sz="1200" dirty="0">
                  <a:solidFill>
                    <a:schemeClr val="tx1">
                      <a:lumMod val="65000"/>
                      <a:lumOff val="35000"/>
                    </a:schemeClr>
                  </a:solidFill>
                  <a:latin typeface="Montserrat" pitchFamily="2" charset="0"/>
                </a:rPr>
                <a:t>Provost F., Fawcett T. Data Science for Business.</a:t>
              </a:r>
              <a:endParaRPr lang="en-GB" sz="1200" dirty="0">
                <a:solidFill>
                  <a:schemeClr val="tx1">
                    <a:lumMod val="65000"/>
                    <a:lumOff val="35000"/>
                  </a:schemeClr>
                </a:solidFill>
                <a:latin typeface="Montserrat" pitchFamily="2" charset="0"/>
              </a:endParaRPr>
            </a:p>
          </p:txBody>
        </p:sp>
      </p:grpSp>
      <p:sp>
        <p:nvSpPr>
          <p:cNvPr id="3" name="Content Placeholder 5">
            <a:extLst>
              <a:ext uri="{FF2B5EF4-FFF2-40B4-BE49-F238E27FC236}">
                <a16:creationId xmlns:a16="http://schemas.microsoft.com/office/drawing/2014/main" id="{2088EB46-A901-8550-1D63-40EDC895C8AD}"/>
              </a:ext>
            </a:extLst>
          </p:cNvPr>
          <p:cNvSpPr>
            <a:spLocks noGrp="1"/>
          </p:cNvSpPr>
          <p:nvPr>
            <p:ph idx="1"/>
          </p:nvPr>
        </p:nvSpPr>
        <p:spPr>
          <a:xfrm>
            <a:off x="5267716" y="1907044"/>
            <a:ext cx="5654980" cy="4950956"/>
          </a:xfrm>
        </p:spPr>
        <p:txBody>
          <a:bodyPr>
            <a:normAutofit/>
          </a:bodyPr>
          <a:lstStyle/>
          <a:p>
            <a:r>
              <a:rPr lang="en-US" dirty="0"/>
              <a:t>Very simplified model of the goal of DS in a firm</a:t>
            </a:r>
          </a:p>
          <a:p>
            <a:r>
              <a:rPr lang="en-US" dirty="0"/>
              <a:t>DDD associated with increase in productivity in a firm</a:t>
            </a:r>
          </a:p>
          <a:p>
            <a:r>
              <a:rPr lang="en-US" dirty="0"/>
              <a:t>Keep in mind sometimes DS is not used for decision making! (but that is what we will focus on)</a:t>
            </a:r>
            <a:endParaRPr lang="en-US" dirty="0">
              <a:solidFill>
                <a:srgbClr val="7F7DB0"/>
              </a:solidFill>
            </a:endParaRPr>
          </a:p>
          <a:p>
            <a:endParaRPr lang="en-US" dirty="0">
              <a:solidFill>
                <a:srgbClr val="7F7DB0"/>
              </a:solidFill>
            </a:endParaRPr>
          </a:p>
          <a:p>
            <a:r>
              <a:rPr lang="en-US" dirty="0"/>
              <a:t>This graph is… not great. It is disconnected from </a:t>
            </a:r>
          </a:p>
        </p:txBody>
      </p:sp>
      <mc:AlternateContent xmlns:mc="http://schemas.openxmlformats.org/markup-compatibility/2006" xmlns:p14="http://schemas.microsoft.com/office/powerpoint/2010/main">
        <mc:Choice Requires="p14">
          <p:contentPart p14:bwMode="auto" r:id="rId5">
            <p14:nvContentPartPr>
              <p14:cNvPr id="13" name="Ink 12">
                <a:extLst>
                  <a:ext uri="{FF2B5EF4-FFF2-40B4-BE49-F238E27FC236}">
                    <a16:creationId xmlns:a16="http://schemas.microsoft.com/office/drawing/2014/main" id="{FE9BC1B4-2C02-5320-1A8E-346223D26E7D}"/>
                  </a:ext>
                </a:extLst>
              </p14:cNvPr>
              <p14:cNvContentPartPr/>
              <p14:nvPr/>
            </p14:nvContentPartPr>
            <p14:xfrm>
              <a:off x="1803659" y="2384591"/>
              <a:ext cx="1880640" cy="360"/>
            </p14:xfrm>
          </p:contentPart>
        </mc:Choice>
        <mc:Fallback xmlns="">
          <p:pic>
            <p:nvPicPr>
              <p:cNvPr id="13" name="Ink 12">
                <a:extLst>
                  <a:ext uri="{FF2B5EF4-FFF2-40B4-BE49-F238E27FC236}">
                    <a16:creationId xmlns:a16="http://schemas.microsoft.com/office/drawing/2014/main" id="{FE9BC1B4-2C02-5320-1A8E-346223D26E7D}"/>
                  </a:ext>
                </a:extLst>
              </p:cNvPr>
              <p:cNvPicPr/>
              <p:nvPr/>
            </p:nvPicPr>
            <p:blipFill>
              <a:blip r:embed="rId6"/>
              <a:stretch>
                <a:fillRect/>
              </a:stretch>
            </p:blipFill>
            <p:spPr>
              <a:xfrm>
                <a:off x="1749659" y="2276951"/>
                <a:ext cx="1988280" cy="216000"/>
              </a:xfrm>
              <a:prstGeom prst="rect">
                <a:avLst/>
              </a:prstGeom>
            </p:spPr>
          </p:pic>
        </mc:Fallback>
      </mc:AlternateContent>
      <p:sp>
        <p:nvSpPr>
          <p:cNvPr id="5" name="Espace réservé du numéro de diapositive 4">
            <a:extLst>
              <a:ext uri="{FF2B5EF4-FFF2-40B4-BE49-F238E27FC236}">
                <a16:creationId xmlns:a16="http://schemas.microsoft.com/office/drawing/2014/main" id="{7022B35D-0FB5-03A0-C5C4-30C42DD6698F}"/>
              </a:ext>
            </a:extLst>
          </p:cNvPr>
          <p:cNvSpPr>
            <a:spLocks noGrp="1"/>
          </p:cNvSpPr>
          <p:nvPr>
            <p:ph type="sldNum" sz="quarter" idx="12"/>
          </p:nvPr>
        </p:nvSpPr>
        <p:spPr/>
        <p:txBody>
          <a:bodyPr/>
          <a:lstStyle/>
          <a:p>
            <a:fld id="{6F3806FF-9E51-4331-BB90-F49EFA1FA4FC}" type="slidenum">
              <a:rPr lang="fr-FR" smtClean="0"/>
              <a:t>24</a:t>
            </a:fld>
            <a:endParaRPr lang="fr-FR"/>
          </a:p>
        </p:txBody>
      </p:sp>
    </p:spTree>
    <p:extLst>
      <p:ext uri="{BB962C8B-B14F-4D97-AF65-F5344CB8AC3E}">
        <p14:creationId xmlns:p14="http://schemas.microsoft.com/office/powerpoint/2010/main" val="636264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Key takeaway </a:t>
            </a:r>
            <a:r>
              <a:rPr lang="en-GB" sz="2800" dirty="0">
                <a:solidFill>
                  <a:schemeClr val="tx1">
                    <a:lumMod val="75000"/>
                    <a:lumOff val="25000"/>
                  </a:schemeClr>
                </a:solidFill>
              </a:rPr>
              <a:t>(read this every night before bed)</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4351338"/>
          </a:xfrm>
        </p:spPr>
        <p:txBody>
          <a:bodyPr>
            <a:normAutofit/>
          </a:bodyPr>
          <a:lstStyle/>
          <a:p>
            <a:pPr marL="0" indent="0">
              <a:buNone/>
            </a:pPr>
            <a:r>
              <a:rPr lang="en-US" dirty="0"/>
              <a:t>Your job is to </a:t>
            </a:r>
            <a:r>
              <a:rPr lang="en-US" dirty="0">
                <a:solidFill>
                  <a:srgbClr val="7F7DB0"/>
                </a:solidFill>
              </a:rPr>
              <a:t>make data interpretable </a:t>
            </a:r>
            <a:r>
              <a:rPr lang="en-US" dirty="0"/>
              <a:t>for decision-makers to make </a:t>
            </a:r>
            <a:r>
              <a:rPr lang="en-US" dirty="0">
                <a:solidFill>
                  <a:srgbClr val="7F7DB0"/>
                </a:solidFill>
              </a:rPr>
              <a:t>informed, data-driven decision.</a:t>
            </a:r>
          </a:p>
          <a:p>
            <a:pPr marL="0" indent="0">
              <a:buNone/>
            </a:pPr>
            <a:endParaRPr lang="en-US" dirty="0"/>
          </a:p>
          <a:p>
            <a:pPr marL="0" indent="0">
              <a:buNone/>
            </a:pPr>
            <a:r>
              <a:rPr lang="en-US" dirty="0"/>
              <a:t>Remember you will be dealing with people that:</a:t>
            </a:r>
          </a:p>
          <a:p>
            <a:r>
              <a:rPr lang="en-US" dirty="0"/>
              <a:t>Do not understand statistics as well as you;</a:t>
            </a:r>
          </a:p>
          <a:p>
            <a:r>
              <a:rPr lang="en-US" dirty="0"/>
              <a:t>May be focused on getting results.</a:t>
            </a:r>
          </a:p>
          <a:p>
            <a:pPr marL="0" indent="0">
              <a:buNone/>
            </a:pPr>
            <a:endParaRPr lang="en-US" dirty="0">
              <a:solidFill>
                <a:srgbClr val="7F7DB0"/>
              </a:solidFill>
            </a:endParaRPr>
          </a:p>
          <a:p>
            <a:pPr marL="0" indent="0">
              <a:buNone/>
            </a:pPr>
            <a:r>
              <a:rPr lang="en-US" dirty="0"/>
              <a:t>Key skill: learning how to simplify complicated findings from </a:t>
            </a:r>
            <a:r>
              <a:rPr lang="en-US" dirty="0">
                <a:solidFill>
                  <a:srgbClr val="1891C3"/>
                </a:solidFill>
              </a:rPr>
              <a:t>data</a:t>
            </a:r>
          </a:p>
        </p:txBody>
      </p:sp>
      <p:sp>
        <p:nvSpPr>
          <p:cNvPr id="2" name="Espace réservé du numéro de diapositive 1">
            <a:extLst>
              <a:ext uri="{FF2B5EF4-FFF2-40B4-BE49-F238E27FC236}">
                <a16:creationId xmlns:a16="http://schemas.microsoft.com/office/drawing/2014/main" id="{9B733644-73E7-3A85-AD99-199F9853C5AC}"/>
              </a:ext>
            </a:extLst>
          </p:cNvPr>
          <p:cNvSpPr>
            <a:spLocks noGrp="1"/>
          </p:cNvSpPr>
          <p:nvPr>
            <p:ph type="sldNum" sz="quarter" idx="12"/>
          </p:nvPr>
        </p:nvSpPr>
        <p:spPr/>
        <p:txBody>
          <a:bodyPr/>
          <a:lstStyle/>
          <a:p>
            <a:fld id="{6F3806FF-9E51-4331-BB90-F49EFA1FA4FC}" type="slidenum">
              <a:rPr lang="fr-FR" smtClean="0"/>
              <a:t>25</a:t>
            </a:fld>
            <a:endParaRPr lang="fr-FR"/>
          </a:p>
        </p:txBody>
      </p:sp>
    </p:spTree>
    <p:extLst>
      <p:ext uri="{BB962C8B-B14F-4D97-AF65-F5344CB8AC3E}">
        <p14:creationId xmlns:p14="http://schemas.microsoft.com/office/powerpoint/2010/main" val="854495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But what is </a:t>
            </a:r>
            <a:r>
              <a:rPr lang="en-GB" dirty="0">
                <a:solidFill>
                  <a:srgbClr val="7F7DB0"/>
                </a:solidFill>
              </a:rPr>
              <a:t>data</a:t>
            </a:r>
            <a:r>
              <a:rPr lang="en-GB" dirty="0">
                <a:solidFill>
                  <a:schemeClr val="tx1">
                    <a:lumMod val="75000"/>
                    <a:lumOff val="25000"/>
                  </a:schemeClr>
                </a:solidFill>
              </a:rPr>
              <a:t>?</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4900852"/>
          </a:xfrm>
        </p:spPr>
        <p:txBody>
          <a:bodyPr>
            <a:normAutofit/>
          </a:bodyPr>
          <a:lstStyle/>
          <a:p>
            <a:pPr marL="0" indent="0" algn="ctr">
              <a:buNone/>
            </a:pPr>
            <a:r>
              <a:rPr lang="en-US" dirty="0"/>
              <a:t>“</a:t>
            </a:r>
            <a:r>
              <a:rPr lang="en-US" dirty="0">
                <a:solidFill>
                  <a:srgbClr val="7F7DB0"/>
                </a:solidFill>
              </a:rPr>
              <a:t>Factual information</a:t>
            </a:r>
            <a:r>
              <a:rPr lang="en-US" dirty="0"/>
              <a:t> (such as measurements or statistics) used as a basis for reasoning, discussion, or calculation”</a:t>
            </a:r>
          </a:p>
          <a:p>
            <a:pPr marL="0" indent="0">
              <a:buNone/>
            </a:pPr>
            <a:r>
              <a:rPr lang="en-US" sz="2000" dirty="0"/>
              <a:t>— Merriam-Webster</a:t>
            </a:r>
          </a:p>
          <a:p>
            <a:pPr marL="0" indent="0">
              <a:buNone/>
            </a:pPr>
            <a:endParaRPr lang="en-US" sz="2000" dirty="0"/>
          </a:p>
          <a:p>
            <a:pPr marL="0" indent="0" algn="ctr">
              <a:buNone/>
            </a:pPr>
            <a:r>
              <a:rPr lang="en-US" dirty="0"/>
              <a:t>“The word ‘data’ is commonly used to refer to </a:t>
            </a:r>
            <a:r>
              <a:rPr lang="en-US" dirty="0">
                <a:solidFill>
                  <a:srgbClr val="7F7DB0"/>
                </a:solidFill>
              </a:rPr>
              <a:t>records</a:t>
            </a:r>
            <a:r>
              <a:rPr lang="en-US" dirty="0"/>
              <a:t> or </a:t>
            </a:r>
            <a:r>
              <a:rPr lang="en-US" dirty="0">
                <a:solidFill>
                  <a:srgbClr val="7F7DB0"/>
                </a:solidFill>
              </a:rPr>
              <a:t>recordings </a:t>
            </a:r>
            <a:r>
              <a:rPr lang="en-US" dirty="0"/>
              <a:t>encoded  for use in computer, but is more widely used to refer to </a:t>
            </a:r>
            <a:r>
              <a:rPr lang="en-US" dirty="0">
                <a:solidFill>
                  <a:srgbClr val="7F7DB0"/>
                </a:solidFill>
              </a:rPr>
              <a:t>statistical observations </a:t>
            </a:r>
            <a:r>
              <a:rPr lang="en-US" dirty="0"/>
              <a:t>and other </a:t>
            </a:r>
            <a:r>
              <a:rPr lang="en-US" dirty="0">
                <a:solidFill>
                  <a:srgbClr val="7F7DB0"/>
                </a:solidFill>
              </a:rPr>
              <a:t>recording or collections of evidence</a:t>
            </a:r>
            <a:r>
              <a:rPr lang="en-US" dirty="0"/>
              <a:t>”</a:t>
            </a:r>
          </a:p>
          <a:p>
            <a:pPr marL="0" indent="0">
              <a:buNone/>
            </a:pPr>
            <a:r>
              <a:rPr lang="en-US" sz="2000" dirty="0"/>
              <a:t>— Zins C. (2007). Conceptual approaches for defining data, information and knowledge.</a:t>
            </a:r>
            <a:endParaRPr lang="en-US" dirty="0"/>
          </a:p>
          <a:p>
            <a:pPr marL="0" indent="0">
              <a:buNone/>
            </a:pPr>
            <a:endParaRPr lang="en-US" sz="2000" dirty="0">
              <a:latin typeface="Montserrat" pitchFamily="2" charset="0"/>
            </a:endParaRPr>
          </a:p>
          <a:p>
            <a:pPr marL="0" indent="0">
              <a:buNone/>
            </a:pPr>
            <a:r>
              <a:rPr lang="en-US" dirty="0"/>
              <a:t>The article above contains more than </a:t>
            </a:r>
            <a:r>
              <a:rPr lang="en-US" dirty="0">
                <a:solidFill>
                  <a:srgbClr val="1891C3"/>
                </a:solidFill>
              </a:rPr>
              <a:t>40 definitions </a:t>
            </a:r>
            <a:r>
              <a:rPr lang="en-US" dirty="0"/>
              <a:t>for data.</a:t>
            </a:r>
            <a:endParaRPr lang="en-US" dirty="0">
              <a:solidFill>
                <a:srgbClr val="7F7DB0"/>
              </a:solidFill>
            </a:endParaRPr>
          </a:p>
        </p:txBody>
      </p:sp>
      <p:sp>
        <p:nvSpPr>
          <p:cNvPr id="2" name="Espace réservé du numéro de diapositive 1">
            <a:extLst>
              <a:ext uri="{FF2B5EF4-FFF2-40B4-BE49-F238E27FC236}">
                <a16:creationId xmlns:a16="http://schemas.microsoft.com/office/drawing/2014/main" id="{0E300CDE-D73C-B1A8-D17C-2764904ADB27}"/>
              </a:ext>
            </a:extLst>
          </p:cNvPr>
          <p:cNvSpPr>
            <a:spLocks noGrp="1"/>
          </p:cNvSpPr>
          <p:nvPr>
            <p:ph type="sldNum" sz="quarter" idx="12"/>
          </p:nvPr>
        </p:nvSpPr>
        <p:spPr/>
        <p:txBody>
          <a:bodyPr/>
          <a:lstStyle/>
          <a:p>
            <a:fld id="{6F3806FF-9E51-4331-BB90-F49EFA1FA4FC}" type="slidenum">
              <a:rPr lang="fr-FR" smtClean="0"/>
              <a:t>26</a:t>
            </a:fld>
            <a:endParaRPr lang="fr-FR"/>
          </a:p>
        </p:txBody>
      </p:sp>
    </p:spTree>
    <p:extLst>
      <p:ext uri="{BB962C8B-B14F-4D97-AF65-F5344CB8AC3E}">
        <p14:creationId xmlns:p14="http://schemas.microsoft.com/office/powerpoint/2010/main" val="1153924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pic>
        <p:nvPicPr>
          <p:cNvPr id="7" name="Image 6" descr="Une image contenant texte, nourriture, Plats préparés&#10;&#10;Le contenu généré par l’IA peut être incorrect.">
            <a:extLst>
              <a:ext uri="{FF2B5EF4-FFF2-40B4-BE49-F238E27FC236}">
                <a16:creationId xmlns:a16="http://schemas.microsoft.com/office/drawing/2014/main" id="{83B8A6E0-728C-34C7-ED0C-F8D1E568FE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4318708">
            <a:off x="7481597" y="606960"/>
            <a:ext cx="1571797" cy="1632065"/>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Deconstructing</a:t>
            </a:r>
            <a:r>
              <a:rPr lang="en-GB" dirty="0">
                <a:solidFill>
                  <a:schemeClr val="tx1">
                    <a:lumMod val="75000"/>
                    <a:lumOff val="25000"/>
                  </a:schemeClr>
                </a:solidFill>
              </a:rPr>
              <a:t> </a:t>
            </a:r>
            <a:r>
              <a:rPr lang="en-GB" dirty="0">
                <a:solidFill>
                  <a:srgbClr val="7F7DB0"/>
                </a:solidFill>
              </a:rPr>
              <a:t>data</a:t>
            </a: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pPr marL="0" indent="0">
              <a:buNone/>
            </a:pPr>
            <a:r>
              <a:rPr lang="en-US" dirty="0"/>
              <a:t>Data comes from Latin “</a:t>
            </a:r>
            <a:r>
              <a:rPr lang="en-US" i="1" dirty="0"/>
              <a:t>dare</a:t>
            </a:r>
            <a:r>
              <a:rPr lang="en-US" dirty="0"/>
              <a:t>”, “to give”.</a:t>
            </a:r>
          </a:p>
          <a:p>
            <a:pPr marL="0" indent="0">
              <a:buNone/>
            </a:pPr>
            <a:endParaRPr lang="en-GB" dirty="0"/>
          </a:p>
          <a:p>
            <a:pPr marL="0" indent="0" algn="ctr">
              <a:buNone/>
            </a:pPr>
            <a:r>
              <a:rPr lang="en-GB" dirty="0"/>
              <a:t>“Data are (or datum is) an </a:t>
            </a:r>
            <a:r>
              <a:rPr lang="en-GB" dirty="0">
                <a:solidFill>
                  <a:srgbClr val="7F7DB0"/>
                </a:solidFill>
              </a:rPr>
              <a:t>abstraction</a:t>
            </a:r>
            <a:r>
              <a:rPr lang="en-GB" dirty="0"/>
              <a:t>. I mean, the concept of ‘data’ or ‘datum’ suggests that there is something there that is purely given and that can be known as such. […] There is nothing like ‘the given’ or ‘naked facts’ but </a:t>
            </a:r>
            <a:r>
              <a:rPr lang="en-GB" dirty="0">
                <a:solidFill>
                  <a:srgbClr val="7F7DB0"/>
                </a:solidFill>
              </a:rPr>
              <a:t>that every (human) experience/knowledge is biased</a:t>
            </a:r>
            <a:r>
              <a:rPr lang="en-GB" dirty="0"/>
              <a:t>.”</a:t>
            </a:r>
          </a:p>
          <a:p>
            <a:pPr marL="0" indent="0">
              <a:buNone/>
            </a:pPr>
            <a:r>
              <a:rPr lang="en-US" sz="2000" dirty="0"/>
              <a:t>— Zins C. (2007). Conceptual approaches for defining data, information and knowledge.</a:t>
            </a:r>
          </a:p>
          <a:p>
            <a:pPr marL="0" indent="0" algn="ctr">
              <a:buNone/>
            </a:pPr>
            <a:endParaRPr lang="en-GB" dirty="0"/>
          </a:p>
          <a:p>
            <a:pPr marL="0" indent="0" algn="ctr">
              <a:buNone/>
            </a:pPr>
            <a:endParaRPr lang="en-US" dirty="0"/>
          </a:p>
          <a:p>
            <a:pPr marL="0" indent="0">
              <a:buNone/>
            </a:pPr>
            <a:endParaRPr lang="en-US" sz="2000" dirty="0">
              <a:latin typeface="Montserrat" pitchFamily="2" charset="0"/>
            </a:endParaRPr>
          </a:p>
          <a:p>
            <a:pPr marL="0" indent="0">
              <a:buNone/>
            </a:pPr>
            <a:endParaRPr lang="en-US" dirty="0">
              <a:latin typeface="Montserrat" pitchFamily="2" charset="0"/>
            </a:endParaRPr>
          </a:p>
          <a:p>
            <a:pPr marL="0" indent="0">
              <a:buNone/>
            </a:pPr>
            <a:endParaRPr lang="en-US" dirty="0">
              <a:solidFill>
                <a:srgbClr val="7F7DB0"/>
              </a:solidFill>
            </a:endParaRPr>
          </a:p>
        </p:txBody>
      </p:sp>
      <p:sp>
        <p:nvSpPr>
          <p:cNvPr id="2" name="Espace réservé du numéro de diapositive 1">
            <a:extLst>
              <a:ext uri="{FF2B5EF4-FFF2-40B4-BE49-F238E27FC236}">
                <a16:creationId xmlns:a16="http://schemas.microsoft.com/office/drawing/2014/main" id="{644C116F-6E38-77FA-53D2-BED8833E048A}"/>
              </a:ext>
            </a:extLst>
          </p:cNvPr>
          <p:cNvSpPr>
            <a:spLocks noGrp="1"/>
          </p:cNvSpPr>
          <p:nvPr>
            <p:ph type="sldNum" sz="quarter" idx="12"/>
          </p:nvPr>
        </p:nvSpPr>
        <p:spPr/>
        <p:txBody>
          <a:bodyPr/>
          <a:lstStyle/>
          <a:p>
            <a:fld id="{6F3806FF-9E51-4331-BB90-F49EFA1FA4FC}" type="slidenum">
              <a:rPr lang="fr-FR" smtClean="0"/>
              <a:t>27</a:t>
            </a:fld>
            <a:endParaRPr lang="fr-FR"/>
          </a:p>
        </p:txBody>
      </p:sp>
      <p:pic>
        <p:nvPicPr>
          <p:cNvPr id="5" name="Image 4">
            <a:extLst>
              <a:ext uri="{FF2B5EF4-FFF2-40B4-BE49-F238E27FC236}">
                <a16:creationId xmlns:a16="http://schemas.microsoft.com/office/drawing/2014/main" id="{4BFA8695-1ADE-E7CD-5C66-2B88D400A558}"/>
              </a:ext>
            </a:extLst>
          </p:cNvPr>
          <p:cNvPicPr>
            <a:picLocks noChangeAspect="1"/>
          </p:cNvPicPr>
          <p:nvPr/>
        </p:nvPicPr>
        <p:blipFill>
          <a:blip r:embed="rId5"/>
          <a:stretch>
            <a:fillRect/>
          </a:stretch>
        </p:blipFill>
        <p:spPr>
          <a:xfrm rot="1127892">
            <a:off x="7148947" y="482303"/>
            <a:ext cx="938240" cy="1274418"/>
          </a:xfrm>
          <a:prstGeom prst="rect">
            <a:avLst/>
          </a:prstGeom>
        </p:spPr>
      </p:pic>
    </p:spTree>
    <p:extLst>
      <p:ext uri="{BB962C8B-B14F-4D97-AF65-F5344CB8AC3E}">
        <p14:creationId xmlns:p14="http://schemas.microsoft.com/office/powerpoint/2010/main" val="4266740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Data as </a:t>
            </a:r>
            <a:r>
              <a:rPr lang="en-GB" dirty="0">
                <a:solidFill>
                  <a:srgbClr val="7F7DB0"/>
                </a:solidFill>
              </a:rPr>
              <a:t>obtained</a:t>
            </a:r>
            <a:r>
              <a:rPr lang="en-GB" dirty="0">
                <a:solidFill>
                  <a:schemeClr val="tx1">
                    <a:lumMod val="75000"/>
                    <a:lumOff val="25000"/>
                  </a:schemeClr>
                </a:solidFill>
              </a:rPr>
              <a:t>, not </a:t>
            </a:r>
            <a:r>
              <a:rPr lang="en-GB" dirty="0">
                <a:solidFill>
                  <a:srgbClr val="7F7DB0"/>
                </a:solidFill>
              </a:rPr>
              <a:t>given</a:t>
            </a: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pPr marL="0" indent="0">
              <a:buNone/>
            </a:pPr>
            <a:r>
              <a:rPr lang="en-US" dirty="0"/>
              <a:t>Good data is difficult to obtain:</a:t>
            </a:r>
          </a:p>
          <a:p>
            <a:pPr>
              <a:buFontTx/>
              <a:buChar char="-"/>
            </a:pPr>
            <a:r>
              <a:rPr lang="en-US" dirty="0"/>
              <a:t>Questionnaires, often costly and difficult to administer</a:t>
            </a:r>
          </a:p>
          <a:p>
            <a:pPr>
              <a:buFontTx/>
              <a:buChar char="-"/>
            </a:pPr>
            <a:r>
              <a:rPr lang="en-US" dirty="0"/>
              <a:t>(Underpaid) workers that label millions of images for generative AI</a:t>
            </a:r>
          </a:p>
          <a:p>
            <a:pPr>
              <a:buFontTx/>
              <a:buChar char="-"/>
            </a:pPr>
            <a:r>
              <a:rPr lang="en-US" dirty="0"/>
              <a:t>Human input in software (e.g. emergency services, hospitals…)</a:t>
            </a:r>
          </a:p>
          <a:p>
            <a:pPr>
              <a:buFontTx/>
              <a:buChar char="-"/>
            </a:pPr>
            <a:r>
              <a:rPr lang="en-US" dirty="0"/>
              <a:t>Complicated pipelines of automated systems (e.g. French National Health Insurance)</a:t>
            </a:r>
          </a:p>
          <a:p>
            <a:pPr marL="0" indent="0">
              <a:buNone/>
            </a:pPr>
            <a:endParaRPr lang="en-US" dirty="0"/>
          </a:p>
          <a:p>
            <a:pPr marL="0" indent="0">
              <a:buNone/>
            </a:pPr>
            <a:r>
              <a:rPr lang="en-US" dirty="0"/>
              <a:t>These are the first layers of human </a:t>
            </a:r>
            <a:r>
              <a:rPr lang="en-US" dirty="0">
                <a:solidFill>
                  <a:srgbClr val="7F7DB0"/>
                </a:solidFill>
              </a:rPr>
              <a:t>biases</a:t>
            </a:r>
            <a:r>
              <a:rPr lang="en-US" dirty="0"/>
              <a:t>, </a:t>
            </a:r>
            <a:r>
              <a:rPr lang="en-US" dirty="0">
                <a:solidFill>
                  <a:srgbClr val="7F7DB0"/>
                </a:solidFill>
              </a:rPr>
              <a:t>subjectivity</a:t>
            </a:r>
            <a:r>
              <a:rPr lang="en-US" dirty="0"/>
              <a:t> or potential </a:t>
            </a:r>
            <a:r>
              <a:rPr lang="en-US" dirty="0">
                <a:solidFill>
                  <a:srgbClr val="7F7DB0"/>
                </a:solidFill>
              </a:rPr>
              <a:t>errors</a:t>
            </a:r>
            <a:r>
              <a:rPr lang="en-US" dirty="0"/>
              <a:t> than can bias your data</a:t>
            </a:r>
          </a:p>
          <a:p>
            <a:pPr marL="0" indent="0">
              <a:buNone/>
            </a:pPr>
            <a:endParaRPr lang="en-US" sz="2000" dirty="0">
              <a:latin typeface="Montserrat" pitchFamily="2" charset="0"/>
            </a:endParaRPr>
          </a:p>
          <a:p>
            <a:pPr marL="0" indent="0">
              <a:buNone/>
            </a:pPr>
            <a:endParaRPr lang="en-US" dirty="0">
              <a:latin typeface="Montserrat" pitchFamily="2" charset="0"/>
            </a:endParaRPr>
          </a:p>
          <a:p>
            <a:pPr marL="0" indent="0">
              <a:buNone/>
            </a:pPr>
            <a:endParaRPr lang="en-US" dirty="0">
              <a:solidFill>
                <a:srgbClr val="7F7DB0"/>
              </a:solidFill>
            </a:endParaRPr>
          </a:p>
        </p:txBody>
      </p:sp>
      <p:sp>
        <p:nvSpPr>
          <p:cNvPr id="2" name="Espace réservé du numéro de diapositive 1">
            <a:extLst>
              <a:ext uri="{FF2B5EF4-FFF2-40B4-BE49-F238E27FC236}">
                <a16:creationId xmlns:a16="http://schemas.microsoft.com/office/drawing/2014/main" id="{BD27FBD0-9ADC-469B-CF7C-728E422CBE85}"/>
              </a:ext>
            </a:extLst>
          </p:cNvPr>
          <p:cNvSpPr>
            <a:spLocks noGrp="1"/>
          </p:cNvSpPr>
          <p:nvPr>
            <p:ph type="sldNum" sz="quarter" idx="12"/>
          </p:nvPr>
        </p:nvSpPr>
        <p:spPr/>
        <p:txBody>
          <a:bodyPr/>
          <a:lstStyle/>
          <a:p>
            <a:fld id="{6F3806FF-9E51-4331-BB90-F49EFA1FA4FC}" type="slidenum">
              <a:rPr lang="fr-FR" smtClean="0"/>
              <a:t>28</a:t>
            </a:fld>
            <a:endParaRPr lang="fr-FR"/>
          </a:p>
        </p:txBody>
      </p:sp>
    </p:spTree>
    <p:extLst>
      <p:ext uri="{BB962C8B-B14F-4D97-AF65-F5344CB8AC3E}">
        <p14:creationId xmlns:p14="http://schemas.microsoft.com/office/powerpoint/2010/main" val="1422043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Data as </a:t>
            </a:r>
            <a:r>
              <a:rPr lang="en-GB" dirty="0" err="1">
                <a:solidFill>
                  <a:srgbClr val="7F7DB0"/>
                </a:solidFill>
              </a:rPr>
              <a:t>capta</a:t>
            </a:r>
            <a:endParaRPr lang="en-GB" dirty="0">
              <a:solidFill>
                <a:srgbClr val="7F7DB0"/>
              </a:solidFill>
            </a:endParaRPr>
          </a:p>
        </p:txBody>
      </p:sp>
      <p:sp>
        <p:nvSpPr>
          <p:cNvPr id="7" name="Content Placeholder 5">
            <a:extLst>
              <a:ext uri="{FF2B5EF4-FFF2-40B4-BE49-F238E27FC236}">
                <a16:creationId xmlns:a16="http://schemas.microsoft.com/office/drawing/2014/main" id="{B2A8505E-5AAF-26E7-608E-EEA13F130CD3}"/>
              </a:ext>
            </a:extLst>
          </p:cNvPr>
          <p:cNvSpPr>
            <a:spLocks noGrp="1"/>
          </p:cNvSpPr>
          <p:nvPr>
            <p:ph idx="1"/>
          </p:nvPr>
        </p:nvSpPr>
        <p:spPr>
          <a:xfrm>
            <a:off x="838200" y="1781784"/>
            <a:ext cx="10397648" cy="1563396"/>
          </a:xfrm>
        </p:spPr>
        <p:txBody>
          <a:bodyPr>
            <a:normAutofit/>
          </a:bodyPr>
          <a:lstStyle/>
          <a:p>
            <a:pPr marL="0" indent="0">
              <a:buNone/>
            </a:pPr>
            <a:r>
              <a:rPr lang="fr-FR" dirty="0"/>
              <a:t>Johanna Drucker (</a:t>
            </a:r>
            <a:r>
              <a:rPr lang="fr-FR" dirty="0" err="1"/>
              <a:t>researcher</a:t>
            </a:r>
            <a:r>
              <a:rPr lang="fr-FR" dirty="0"/>
              <a:t> in digital </a:t>
            </a:r>
            <a:r>
              <a:rPr lang="fr-FR" dirty="0" err="1"/>
              <a:t>humanities</a:t>
            </a:r>
            <a:r>
              <a:rPr lang="fr-FR" dirty="0"/>
              <a:t>) </a:t>
            </a:r>
            <a:r>
              <a:rPr lang="en-US" dirty="0"/>
              <a:t>talks of </a:t>
            </a:r>
            <a:r>
              <a:rPr lang="en-US" dirty="0" err="1">
                <a:solidFill>
                  <a:srgbClr val="7F7DB0"/>
                </a:solidFill>
              </a:rPr>
              <a:t>capta</a:t>
            </a:r>
            <a:r>
              <a:rPr lang="en-US" dirty="0"/>
              <a:t>: “</a:t>
            </a:r>
            <a:r>
              <a:rPr lang="en-GB" i="1" dirty="0"/>
              <a:t>Data are </a:t>
            </a:r>
            <a:r>
              <a:rPr lang="en-GB" i="1" dirty="0" err="1"/>
              <a:t>capta</a:t>
            </a:r>
            <a:r>
              <a:rPr lang="en-GB" dirty="0"/>
              <a:t>, taken not given, constructed as an interpretation of the phenomenal world, not inherent in it.”</a:t>
            </a:r>
          </a:p>
        </p:txBody>
      </p:sp>
      <p:sp>
        <p:nvSpPr>
          <p:cNvPr id="2" name="Espace réservé du numéro de diapositive 1">
            <a:extLst>
              <a:ext uri="{FF2B5EF4-FFF2-40B4-BE49-F238E27FC236}">
                <a16:creationId xmlns:a16="http://schemas.microsoft.com/office/drawing/2014/main" id="{365872AF-1820-3AB0-816A-766F55221A5C}"/>
              </a:ext>
            </a:extLst>
          </p:cNvPr>
          <p:cNvSpPr>
            <a:spLocks noGrp="1"/>
          </p:cNvSpPr>
          <p:nvPr>
            <p:ph type="sldNum" sz="quarter" idx="12"/>
          </p:nvPr>
        </p:nvSpPr>
        <p:spPr/>
        <p:txBody>
          <a:bodyPr/>
          <a:lstStyle/>
          <a:p>
            <a:fld id="{6F3806FF-9E51-4331-BB90-F49EFA1FA4FC}" type="slidenum">
              <a:rPr lang="fr-FR" smtClean="0"/>
              <a:t>29</a:t>
            </a:fld>
            <a:endParaRPr lang="fr-FR"/>
          </a:p>
        </p:txBody>
      </p:sp>
      <p:pic>
        <p:nvPicPr>
          <p:cNvPr id="9" name="Picture 8" descr="A drawing of a tree&#10;&#10;Description automatically generated">
            <a:extLst>
              <a:ext uri="{FF2B5EF4-FFF2-40B4-BE49-F238E27FC236}">
                <a16:creationId xmlns:a16="http://schemas.microsoft.com/office/drawing/2014/main" id="{AB4A95D1-6715-1128-F403-6ABAC72493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6152" y="3140132"/>
            <a:ext cx="2667464" cy="3294432"/>
          </a:xfrm>
          <a:prstGeom prst="rect">
            <a:avLst/>
          </a:prstGeom>
        </p:spPr>
      </p:pic>
      <p:sp>
        <p:nvSpPr>
          <p:cNvPr id="10" name="ZoneTexte 6">
            <a:extLst>
              <a:ext uri="{FF2B5EF4-FFF2-40B4-BE49-F238E27FC236}">
                <a16:creationId xmlns:a16="http://schemas.microsoft.com/office/drawing/2014/main" id="{C795BAF3-5A4E-3D58-932E-3851D074698E}"/>
              </a:ext>
            </a:extLst>
          </p:cNvPr>
          <p:cNvSpPr txBox="1"/>
          <p:nvPr/>
        </p:nvSpPr>
        <p:spPr>
          <a:xfrm>
            <a:off x="3741568" y="5969655"/>
            <a:ext cx="4343400" cy="523220"/>
          </a:xfrm>
          <a:prstGeom prst="rect">
            <a:avLst/>
          </a:prstGeom>
          <a:noFill/>
        </p:spPr>
        <p:txBody>
          <a:bodyPr wrap="square" rtlCol="0">
            <a:spAutoFit/>
          </a:bodyPr>
          <a:lstStyle/>
          <a:p>
            <a:r>
              <a:rPr lang="en-GB" sz="1600" dirty="0">
                <a:solidFill>
                  <a:schemeClr val="bg2">
                    <a:lumMod val="50000"/>
                  </a:schemeClr>
                </a:solidFill>
                <a:latin typeface="Esteban" panose="020B0604020202020204" charset="0"/>
              </a:rPr>
              <a:t>J. Drucker also does nice art</a:t>
            </a:r>
          </a:p>
          <a:p>
            <a:r>
              <a:rPr lang="en-GB" sz="1100" dirty="0">
                <a:solidFill>
                  <a:schemeClr val="bg2">
                    <a:lumMod val="50000"/>
                  </a:schemeClr>
                </a:solidFill>
                <a:latin typeface="Esteban" panose="020B0604020202020204" charset="0"/>
              </a:rPr>
              <a:t>this is irrelevant to the course</a:t>
            </a:r>
          </a:p>
        </p:txBody>
      </p:sp>
      <p:sp>
        <p:nvSpPr>
          <p:cNvPr id="13" name="Content Placeholder 5">
            <a:extLst>
              <a:ext uri="{FF2B5EF4-FFF2-40B4-BE49-F238E27FC236}">
                <a16:creationId xmlns:a16="http://schemas.microsoft.com/office/drawing/2014/main" id="{D4E8E860-A60D-84D6-923C-61121754CB78}"/>
              </a:ext>
            </a:extLst>
          </p:cNvPr>
          <p:cNvSpPr txBox="1">
            <a:spLocks/>
          </p:cNvSpPr>
          <p:nvPr/>
        </p:nvSpPr>
        <p:spPr>
          <a:xfrm>
            <a:off x="4025492" y="3207416"/>
            <a:ext cx="7793128" cy="26205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dirty="0" err="1"/>
              <a:t>Also</a:t>
            </a:r>
            <a:r>
              <a:rPr lang="fr-FR" dirty="0"/>
              <a:t>: </a:t>
            </a:r>
            <a:r>
              <a:rPr lang="en-US" dirty="0"/>
              <a:t>“</a:t>
            </a:r>
            <a:r>
              <a:rPr lang="en-GB" i="1" dirty="0"/>
              <a:t>Data are never neutral, but always constructed from some point of view, with a specific set of values and beliefs</a:t>
            </a:r>
            <a:r>
              <a:rPr lang="en-GB" dirty="0"/>
              <a:t>.”</a:t>
            </a:r>
            <a:r>
              <a:rPr lang="fr-FR" dirty="0"/>
              <a:t> </a:t>
            </a:r>
          </a:p>
          <a:p>
            <a:pPr marL="0" indent="0">
              <a:buNone/>
            </a:pPr>
            <a:r>
              <a:rPr lang="en-GB" dirty="0"/>
              <a:t>Check out </a:t>
            </a:r>
            <a:r>
              <a:rPr lang="en-GB" i="1" dirty="0">
                <a:solidFill>
                  <a:srgbClr val="7F7DB0"/>
                </a:solidFill>
              </a:rPr>
              <a:t>The Digital Humanities Coursebook</a:t>
            </a:r>
            <a:r>
              <a:rPr lang="en-GB" dirty="0"/>
              <a:t>, which offer a fresh perspective and counterpoint to typical data science courses</a:t>
            </a:r>
          </a:p>
        </p:txBody>
      </p:sp>
    </p:spTree>
    <p:extLst>
      <p:ext uri="{BB962C8B-B14F-4D97-AF65-F5344CB8AC3E}">
        <p14:creationId xmlns:p14="http://schemas.microsoft.com/office/powerpoint/2010/main" val="308295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4A74-64CA-4689-9440-57450595CEEC}"/>
              </a:ext>
            </a:extLst>
          </p:cNvPr>
          <p:cNvSpPr>
            <a:spLocks noGrp="1"/>
          </p:cNvSpPr>
          <p:nvPr>
            <p:ph type="title"/>
          </p:nvPr>
        </p:nvSpPr>
        <p:spPr/>
        <p:txBody>
          <a:bodyPr/>
          <a:lstStyle/>
          <a:p>
            <a:r>
              <a:rPr lang="en-US" dirty="0"/>
              <a:t>How I made this class</a:t>
            </a:r>
          </a:p>
        </p:txBody>
      </p:sp>
      <p:pic>
        <p:nvPicPr>
          <p:cNvPr id="8" name="Picture 7" descr="A blue and black background&#10;&#10;Description automatically generated">
            <a:extLst>
              <a:ext uri="{FF2B5EF4-FFF2-40B4-BE49-F238E27FC236}">
                <a16:creationId xmlns:a16="http://schemas.microsoft.com/office/drawing/2014/main" id="{D72DF58A-B902-84A7-AFEE-EE67197645C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3" name="Content Placeholder 5">
            <a:extLst>
              <a:ext uri="{FF2B5EF4-FFF2-40B4-BE49-F238E27FC236}">
                <a16:creationId xmlns:a16="http://schemas.microsoft.com/office/drawing/2014/main" id="{7D0963FB-8348-92D3-7A5A-532300DB859E}"/>
              </a:ext>
            </a:extLst>
          </p:cNvPr>
          <p:cNvSpPr>
            <a:spLocks noGrp="1"/>
          </p:cNvSpPr>
          <p:nvPr>
            <p:ph idx="1"/>
          </p:nvPr>
        </p:nvSpPr>
        <p:spPr>
          <a:xfrm>
            <a:off x="838199" y="1825625"/>
            <a:ext cx="10515599" cy="4895850"/>
          </a:xfrm>
        </p:spPr>
        <p:txBody>
          <a:bodyPr>
            <a:normAutofit/>
          </a:bodyPr>
          <a:lstStyle/>
          <a:p>
            <a:r>
              <a:rPr lang="en-US" dirty="0">
                <a:solidFill>
                  <a:srgbClr val="7F7DB0"/>
                </a:solidFill>
              </a:rPr>
              <a:t>Multiple books</a:t>
            </a:r>
            <a:r>
              <a:rPr lang="en-US" dirty="0"/>
              <a:t>, which I reference throughout the course (have a look at them!)</a:t>
            </a:r>
          </a:p>
          <a:p>
            <a:r>
              <a:rPr lang="en-US" dirty="0"/>
              <a:t>My personal experience, stuff I wish I knew when I started working</a:t>
            </a:r>
          </a:p>
          <a:p>
            <a:r>
              <a:rPr lang="en-US" dirty="0"/>
              <a:t>Issues/problems I think you should be aware about as a DS/stat</a:t>
            </a:r>
          </a:p>
          <a:p>
            <a:pPr lvl="1"/>
            <a:r>
              <a:rPr lang="en-US" dirty="0"/>
              <a:t>Though nobody will expect you to be experts on these subjects!</a:t>
            </a:r>
          </a:p>
          <a:p>
            <a:r>
              <a:rPr lang="en-US" dirty="0"/>
              <a:t>What I would like you to know if I were to interview you for a stat/DS position</a:t>
            </a:r>
          </a:p>
          <a:p>
            <a:r>
              <a:rPr lang="en-US" dirty="0"/>
              <a:t>Also, my goal is mainly to make you employable as a stat/DS, and give you a rundown of common challenges, possible solutions and good resources in a condensed format</a:t>
            </a:r>
          </a:p>
        </p:txBody>
      </p:sp>
      <p:sp>
        <p:nvSpPr>
          <p:cNvPr id="4" name="Espace réservé du numéro de diapositive 3">
            <a:extLst>
              <a:ext uri="{FF2B5EF4-FFF2-40B4-BE49-F238E27FC236}">
                <a16:creationId xmlns:a16="http://schemas.microsoft.com/office/drawing/2014/main" id="{3664BB18-5A99-D75B-779D-4855592BAB64}"/>
              </a:ext>
            </a:extLst>
          </p:cNvPr>
          <p:cNvSpPr>
            <a:spLocks noGrp="1"/>
          </p:cNvSpPr>
          <p:nvPr>
            <p:ph type="sldNum" sz="quarter" idx="12"/>
          </p:nvPr>
        </p:nvSpPr>
        <p:spPr/>
        <p:txBody>
          <a:bodyPr/>
          <a:lstStyle/>
          <a:p>
            <a:fld id="{6F3806FF-9E51-4331-BB90-F49EFA1FA4FC}" type="slidenum">
              <a:rPr lang="fr-FR" smtClean="0"/>
              <a:t>3</a:t>
            </a:fld>
            <a:endParaRPr lang="fr-FR"/>
          </a:p>
        </p:txBody>
      </p:sp>
    </p:spTree>
    <p:extLst>
      <p:ext uri="{BB962C8B-B14F-4D97-AF65-F5344CB8AC3E}">
        <p14:creationId xmlns:p14="http://schemas.microsoft.com/office/powerpoint/2010/main" val="145612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25EF11-4498-E8DF-543D-FB114C0544B4}"/>
            </a:ext>
          </a:extLst>
        </p:cNvPr>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3EC380B2-4C35-46EF-13EA-5C8C39C4485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26" name="Content Placeholder 5">
            <a:extLst>
              <a:ext uri="{FF2B5EF4-FFF2-40B4-BE49-F238E27FC236}">
                <a16:creationId xmlns:a16="http://schemas.microsoft.com/office/drawing/2014/main" id="{5E0BDB59-505B-0F65-7044-09978F9176BF}"/>
              </a:ext>
            </a:extLst>
          </p:cNvPr>
          <p:cNvSpPr txBox="1">
            <a:spLocks/>
          </p:cNvSpPr>
          <p:nvPr/>
        </p:nvSpPr>
        <p:spPr>
          <a:xfrm>
            <a:off x="7909726" y="2421327"/>
            <a:ext cx="3459440" cy="840969"/>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2000" noProof="0" dirty="0">
                <a:latin typeface="Montserrat" panose="00000500000000000000" pitchFamily="2" charset="0"/>
              </a:rPr>
              <a:t>Or “why data is not objective”</a:t>
            </a:r>
          </a:p>
        </p:txBody>
      </p:sp>
      <p:sp>
        <p:nvSpPr>
          <p:cNvPr id="3" name="Rectangle 2">
            <a:extLst>
              <a:ext uri="{FF2B5EF4-FFF2-40B4-BE49-F238E27FC236}">
                <a16:creationId xmlns:a16="http://schemas.microsoft.com/office/drawing/2014/main" id="{FF8580A6-44CF-CF70-5BE0-DF0D0694A1EF}"/>
              </a:ext>
            </a:extLst>
          </p:cNvPr>
          <p:cNvSpPr/>
          <p:nvPr/>
        </p:nvSpPr>
        <p:spPr>
          <a:xfrm>
            <a:off x="868763" y="2182906"/>
            <a:ext cx="7010400" cy="1281953"/>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Title 1">
            <a:extLst>
              <a:ext uri="{FF2B5EF4-FFF2-40B4-BE49-F238E27FC236}">
                <a16:creationId xmlns:a16="http://schemas.microsoft.com/office/drawing/2014/main" id="{7D0B22BF-9CF2-41F8-ECB1-EEEC51500A5B}"/>
              </a:ext>
            </a:extLst>
          </p:cNvPr>
          <p:cNvSpPr>
            <a:spLocks noGrp="1"/>
          </p:cNvSpPr>
          <p:nvPr>
            <p:ph type="title"/>
          </p:nvPr>
        </p:nvSpPr>
        <p:spPr>
          <a:xfrm>
            <a:off x="838200" y="1837765"/>
            <a:ext cx="8234082" cy="2008094"/>
          </a:xfrm>
        </p:spPr>
        <p:txBody>
          <a:bodyPr>
            <a:normAutofit/>
          </a:bodyPr>
          <a:lstStyle/>
          <a:p>
            <a:r>
              <a:rPr lang="en-GB" sz="8000"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F47D8822-416A-6EE7-CE98-2D15170D557F}"/>
              </a:ext>
            </a:extLst>
          </p:cNvPr>
          <p:cNvSpPr>
            <a:spLocks noGrp="1"/>
          </p:cNvSpPr>
          <p:nvPr>
            <p:ph type="sldNum" sz="quarter" idx="12"/>
          </p:nvPr>
        </p:nvSpPr>
        <p:spPr/>
        <p:txBody>
          <a:bodyPr/>
          <a:lstStyle/>
          <a:p>
            <a:fld id="{6F3806FF-9E51-4331-BB90-F49EFA1FA4FC}" type="slidenum">
              <a:rPr lang="fr-FR" smtClean="0"/>
              <a:t>30</a:t>
            </a:fld>
            <a:endParaRPr lang="fr-FR"/>
          </a:p>
        </p:txBody>
      </p:sp>
      <p:sp>
        <p:nvSpPr>
          <p:cNvPr id="12" name="Content Placeholder 5">
            <a:extLst>
              <a:ext uri="{FF2B5EF4-FFF2-40B4-BE49-F238E27FC236}">
                <a16:creationId xmlns:a16="http://schemas.microsoft.com/office/drawing/2014/main" id="{F38409B0-0038-AEA5-2FDD-8963A13838F2}"/>
              </a:ext>
            </a:extLst>
          </p:cNvPr>
          <p:cNvSpPr>
            <a:spLocks noGrp="1"/>
          </p:cNvSpPr>
          <p:nvPr>
            <p:ph idx="1"/>
          </p:nvPr>
        </p:nvSpPr>
        <p:spPr>
          <a:xfrm>
            <a:off x="945777" y="3528218"/>
            <a:ext cx="7010400" cy="1325563"/>
          </a:xfrm>
        </p:spPr>
        <p:txBody>
          <a:bodyPr>
            <a:normAutofit fontScale="92500"/>
          </a:bodyPr>
          <a:lstStyle/>
          <a:p>
            <a:pPr marL="0" indent="0">
              <a:buNone/>
            </a:pPr>
            <a:r>
              <a:rPr lang="en-US" dirty="0">
                <a:latin typeface="Montserrat" pitchFamily="2" charset="0"/>
                <a:sym typeface="Wingdings" panose="05000000000000000000" pitchFamily="2" charset="2"/>
              </a:rPr>
              <a:t>All </a:t>
            </a:r>
            <a:r>
              <a:rPr lang="en-US" dirty="0">
                <a:latin typeface="Montserrat" pitchFamily="2" charset="0"/>
              </a:rPr>
              <a:t>the steps your data go through, from being recorded to being transformed, interpreted and communicated.</a:t>
            </a:r>
          </a:p>
        </p:txBody>
      </p:sp>
    </p:spTree>
    <p:extLst>
      <p:ext uri="{BB962C8B-B14F-4D97-AF65-F5344CB8AC3E}">
        <p14:creationId xmlns:p14="http://schemas.microsoft.com/office/powerpoint/2010/main" val="160019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20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0" end="0"/>
                                            </p:txEl>
                                          </p:spTgt>
                                        </p:tgtEl>
                                        <p:attrNameLst>
                                          <p:attrName>style.visibility</p:attrName>
                                        </p:attrNameLst>
                                      </p:cBhvr>
                                      <p:to>
                                        <p:strVal val="visible"/>
                                      </p:to>
                                    </p:set>
                                    <p:animEffect transition="in" filter="fade">
                                      <p:cBhvr>
                                        <p:cTn id="10"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12"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12A900-DD1B-8FC9-015F-7DFCF53AF28C}"/>
            </a:ext>
          </a:extLst>
        </p:cNvPr>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8E2689DB-8857-45B8-A9CF-7F754ECA5E41}"/>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pic>
        <p:nvPicPr>
          <p:cNvPr id="8" name="Image 7" descr="Une image contenant Visage humain, personne, costume, sourire&#10;&#10;Le contenu généré par l’IA peut être incorrect.">
            <a:extLst>
              <a:ext uri="{FF2B5EF4-FFF2-40B4-BE49-F238E27FC236}">
                <a16:creationId xmlns:a16="http://schemas.microsoft.com/office/drawing/2014/main" id="{2E0C5ED2-E636-D977-E26C-E77A2DE1E7AB}"/>
              </a:ext>
            </a:extLst>
          </p:cNvPr>
          <p:cNvPicPr>
            <a:picLocks noChangeAspect="1"/>
          </p:cNvPicPr>
          <p:nvPr/>
        </p:nvPicPr>
        <p:blipFill>
          <a:blip r:embed="rId4">
            <a:extLst>
              <a:ext uri="{28A0092B-C50C-407E-A947-70E740481C1C}">
                <a14:useLocalDpi xmlns:a14="http://schemas.microsoft.com/office/drawing/2010/main" val="0"/>
              </a:ext>
            </a:extLst>
          </a:blip>
          <a:srcRect l="11635" t="3266" r="15345" b="35510"/>
          <a:stretch>
            <a:fillRect/>
          </a:stretch>
        </p:blipFill>
        <p:spPr>
          <a:xfrm>
            <a:off x="9435414" y="1584404"/>
            <a:ext cx="541432" cy="681523"/>
          </a:xfrm>
          <a:prstGeom prst="rect">
            <a:avLst/>
          </a:prstGeom>
        </p:spPr>
      </p:pic>
      <p:pic>
        <p:nvPicPr>
          <p:cNvPr id="7" name="Graphique 6" descr="Visage en colère avec remplissage uni avec un remplissage uni">
            <a:extLst>
              <a:ext uri="{FF2B5EF4-FFF2-40B4-BE49-F238E27FC236}">
                <a16:creationId xmlns:a16="http://schemas.microsoft.com/office/drawing/2014/main" id="{BA321156-0726-3DAF-6C32-F9305E7A492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084705">
            <a:off x="10254180" y="1199369"/>
            <a:ext cx="519952" cy="519952"/>
          </a:xfrm>
          <a:prstGeom prst="rect">
            <a:avLst/>
          </a:prstGeom>
        </p:spPr>
      </p:pic>
      <p:pic>
        <p:nvPicPr>
          <p:cNvPr id="25" name="Image 24">
            <a:extLst>
              <a:ext uri="{FF2B5EF4-FFF2-40B4-BE49-F238E27FC236}">
                <a16:creationId xmlns:a16="http://schemas.microsoft.com/office/drawing/2014/main" id="{BC722B9C-6136-8DFE-C2C9-741EF15681DE}"/>
              </a:ext>
            </a:extLst>
          </p:cNvPr>
          <p:cNvPicPr>
            <a:picLocks noChangeAspect="1"/>
          </p:cNvPicPr>
          <p:nvPr/>
        </p:nvPicPr>
        <p:blipFill>
          <a:blip r:embed="rId7"/>
          <a:stretch>
            <a:fillRect/>
          </a:stretch>
        </p:blipFill>
        <p:spPr>
          <a:xfrm>
            <a:off x="8151400" y="1505863"/>
            <a:ext cx="3254652" cy="995687"/>
          </a:xfrm>
          <a:prstGeom prst="rect">
            <a:avLst/>
          </a:prstGeom>
        </p:spPr>
      </p:pic>
      <p:sp>
        <p:nvSpPr>
          <p:cNvPr id="3" name="Rectangle 2">
            <a:extLst>
              <a:ext uri="{FF2B5EF4-FFF2-40B4-BE49-F238E27FC236}">
                <a16:creationId xmlns:a16="http://schemas.microsoft.com/office/drawing/2014/main" id="{04412672-3170-ABA0-7712-FF1E16FCCFD6}"/>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Title 1">
            <a:extLst>
              <a:ext uri="{FF2B5EF4-FFF2-40B4-BE49-F238E27FC236}">
                <a16:creationId xmlns:a16="http://schemas.microsoft.com/office/drawing/2014/main" id="{961A3F3C-1A55-5D38-049A-27905774E178}"/>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C78E8A40-8D7D-A82B-03F7-473539DD8F7A}"/>
              </a:ext>
            </a:extLst>
          </p:cNvPr>
          <p:cNvSpPr>
            <a:spLocks noGrp="1"/>
          </p:cNvSpPr>
          <p:nvPr>
            <p:ph type="sldNum" sz="quarter" idx="12"/>
          </p:nvPr>
        </p:nvSpPr>
        <p:spPr/>
        <p:txBody>
          <a:bodyPr/>
          <a:lstStyle/>
          <a:p>
            <a:fld id="{6F3806FF-9E51-4331-BB90-F49EFA1FA4FC}" type="slidenum">
              <a:rPr lang="fr-FR" smtClean="0"/>
              <a:t>31</a:t>
            </a:fld>
            <a:endParaRPr lang="fr-FR"/>
          </a:p>
        </p:txBody>
      </p:sp>
      <p:sp>
        <p:nvSpPr>
          <p:cNvPr id="12" name="Content Placeholder 5">
            <a:extLst>
              <a:ext uri="{FF2B5EF4-FFF2-40B4-BE49-F238E27FC236}">
                <a16:creationId xmlns:a16="http://schemas.microsoft.com/office/drawing/2014/main" id="{D55EA48B-38FF-DAC8-DC89-79F62924BBE3}"/>
              </a:ext>
            </a:extLst>
          </p:cNvPr>
          <p:cNvSpPr>
            <a:spLocks noGrp="1"/>
          </p:cNvSpPr>
          <p:nvPr>
            <p:ph idx="1"/>
          </p:nvPr>
        </p:nvSpPr>
        <p:spPr>
          <a:xfrm>
            <a:off x="838200" y="1733731"/>
            <a:ext cx="7010400" cy="610736"/>
          </a:xfrm>
        </p:spPr>
        <p:txBody>
          <a:bodyPr>
            <a:normAutofit/>
          </a:bodyPr>
          <a:lstStyle/>
          <a:p>
            <a:pPr marL="0" indent="0">
              <a:buNone/>
            </a:pPr>
            <a:r>
              <a:rPr lang="en-US" dirty="0"/>
              <a:t>Before you think about data, there is this</a:t>
            </a:r>
          </a:p>
        </p:txBody>
      </p:sp>
      <p:pic>
        <p:nvPicPr>
          <p:cNvPr id="10" name="Graphique 9" descr="Homme contour">
            <a:extLst>
              <a:ext uri="{FF2B5EF4-FFF2-40B4-BE49-F238E27FC236}">
                <a16:creationId xmlns:a16="http://schemas.microsoft.com/office/drawing/2014/main" id="{C7151396-C1C1-6B68-352B-52EB2619E2F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605317" y="918886"/>
            <a:ext cx="914400" cy="914400"/>
          </a:xfrm>
          <a:prstGeom prst="rect">
            <a:avLst/>
          </a:prstGeom>
        </p:spPr>
      </p:pic>
      <p:cxnSp>
        <p:nvCxnSpPr>
          <p:cNvPr id="13" name="Connecteur droit avec flèche 12">
            <a:extLst>
              <a:ext uri="{FF2B5EF4-FFF2-40B4-BE49-F238E27FC236}">
                <a16:creationId xmlns:a16="http://schemas.microsoft.com/office/drawing/2014/main" id="{7C24064A-07C3-3D72-C05F-3B0448432ACE}"/>
              </a:ext>
            </a:extLst>
          </p:cNvPr>
          <p:cNvCxnSpPr/>
          <p:nvPr/>
        </p:nvCxnSpPr>
        <p:spPr>
          <a:xfrm>
            <a:off x="7165911" y="1948298"/>
            <a:ext cx="775996" cy="0"/>
          </a:xfrm>
          <a:prstGeom prst="straightConnector1">
            <a:avLst/>
          </a:prstGeom>
          <a:ln w="57150">
            <a:solidFill>
              <a:srgbClr val="7F7DB0"/>
            </a:solidFill>
            <a:tailEnd type="triangle"/>
          </a:ln>
        </p:spPr>
        <p:style>
          <a:lnRef idx="2">
            <a:schemeClr val="accent1"/>
          </a:lnRef>
          <a:fillRef idx="0">
            <a:schemeClr val="accent1"/>
          </a:fillRef>
          <a:effectRef idx="1">
            <a:schemeClr val="accent1"/>
          </a:effectRef>
          <a:fontRef idx="minor">
            <a:schemeClr val="tx1"/>
          </a:fontRef>
        </p:style>
      </p:cxnSp>
      <p:sp>
        <p:nvSpPr>
          <p:cNvPr id="5" name="Content Placeholder 5">
            <a:extLst>
              <a:ext uri="{FF2B5EF4-FFF2-40B4-BE49-F238E27FC236}">
                <a16:creationId xmlns:a16="http://schemas.microsoft.com/office/drawing/2014/main" id="{C9E93713-3578-8668-8C59-1E696E6F442E}"/>
              </a:ext>
            </a:extLst>
          </p:cNvPr>
          <p:cNvSpPr txBox="1">
            <a:spLocks/>
          </p:cNvSpPr>
          <p:nvPr/>
        </p:nvSpPr>
        <p:spPr>
          <a:xfrm>
            <a:off x="884854" y="2501550"/>
            <a:ext cx="7010400" cy="49877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The world is full of phenomenon that you want to measure. Let’s take happiness in a country.</a:t>
            </a:r>
          </a:p>
          <a:p>
            <a:r>
              <a:rPr lang="en-US" dirty="0"/>
              <a:t>“National happiness” is a concept</a:t>
            </a:r>
          </a:p>
          <a:p>
            <a:pPr lvl="1"/>
            <a:r>
              <a:rPr lang="en-US" dirty="0"/>
              <a:t>People experience it in various heterogeneous ways</a:t>
            </a:r>
          </a:p>
          <a:p>
            <a:pPr lvl="1"/>
            <a:r>
              <a:rPr lang="en-US" dirty="0"/>
              <a:t>It exists, but it is not data</a:t>
            </a:r>
          </a:p>
          <a:p>
            <a:pPr lvl="1"/>
            <a:r>
              <a:rPr lang="en-US" dirty="0"/>
              <a:t>You will never fully observe it, nor capture it</a:t>
            </a:r>
          </a:p>
          <a:p>
            <a:r>
              <a:rPr lang="en-US" dirty="0"/>
              <a:t>This phenomenon exists before you capture it as data</a:t>
            </a:r>
            <a:endParaRPr lang="en-US" dirty="0">
              <a:solidFill>
                <a:srgbClr val="7F7DB0"/>
              </a:solidFill>
            </a:endParaRPr>
          </a:p>
        </p:txBody>
      </p:sp>
    </p:spTree>
    <p:extLst>
      <p:ext uri="{BB962C8B-B14F-4D97-AF65-F5344CB8AC3E}">
        <p14:creationId xmlns:p14="http://schemas.microsoft.com/office/powerpoint/2010/main" val="600490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3B8FCA-F41B-1F9E-1222-FFB693C61911}"/>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6D1D3CFF-5E2F-378C-CA59-75DF1DDB69D7}"/>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icture 3" descr="A blue and black background&#10;&#10;Description automatically generated">
            <a:extLst>
              <a:ext uri="{FF2B5EF4-FFF2-40B4-BE49-F238E27FC236}">
                <a16:creationId xmlns:a16="http://schemas.microsoft.com/office/drawing/2014/main" id="{9572254D-4E47-D476-0890-835125653F86}"/>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40337447-0727-E198-7B2C-40224362846D}"/>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1EC3CE61-7607-3DBB-D45F-1AA138E997AB}"/>
              </a:ext>
            </a:extLst>
          </p:cNvPr>
          <p:cNvSpPr>
            <a:spLocks noGrp="1"/>
          </p:cNvSpPr>
          <p:nvPr>
            <p:ph type="sldNum" sz="quarter" idx="12"/>
          </p:nvPr>
        </p:nvSpPr>
        <p:spPr/>
        <p:txBody>
          <a:bodyPr/>
          <a:lstStyle/>
          <a:p>
            <a:fld id="{6F3806FF-9E51-4331-BB90-F49EFA1FA4FC}" type="slidenum">
              <a:rPr lang="fr-FR" smtClean="0"/>
              <a:t>32</a:t>
            </a:fld>
            <a:endParaRPr lang="fr-FR"/>
          </a:p>
        </p:txBody>
      </p:sp>
      <p:sp>
        <p:nvSpPr>
          <p:cNvPr id="12" name="Content Placeholder 5">
            <a:extLst>
              <a:ext uri="{FF2B5EF4-FFF2-40B4-BE49-F238E27FC236}">
                <a16:creationId xmlns:a16="http://schemas.microsoft.com/office/drawing/2014/main" id="{A7EDBFFF-190D-EDE1-C705-6DAD44EA3CBD}"/>
              </a:ext>
            </a:extLst>
          </p:cNvPr>
          <p:cNvSpPr>
            <a:spLocks noGrp="1"/>
          </p:cNvSpPr>
          <p:nvPr>
            <p:ph idx="1"/>
          </p:nvPr>
        </p:nvSpPr>
        <p:spPr>
          <a:xfrm>
            <a:off x="838200" y="1733731"/>
            <a:ext cx="6513910" cy="4987744"/>
          </a:xfrm>
        </p:spPr>
        <p:txBody>
          <a:bodyPr>
            <a:normAutofit lnSpcReduction="10000"/>
          </a:bodyPr>
          <a:lstStyle/>
          <a:p>
            <a:r>
              <a:rPr lang="en-US" noProof="0" dirty="0"/>
              <a:t>Data is a </a:t>
            </a:r>
            <a:r>
              <a:rPr lang="en-US" noProof="0" dirty="0">
                <a:solidFill>
                  <a:srgbClr val="7F7DB0"/>
                </a:solidFill>
              </a:rPr>
              <a:t>representation</a:t>
            </a:r>
            <a:r>
              <a:rPr lang="en-US" noProof="0" dirty="0"/>
              <a:t> of this phenomenon. Many mediums:</a:t>
            </a:r>
          </a:p>
          <a:p>
            <a:pPr lvl="1"/>
            <a:r>
              <a:rPr lang="en-US" noProof="0" dirty="0"/>
              <a:t>Your brain, a photograph, an audio recording, a table, writing, a drawing…</a:t>
            </a:r>
          </a:p>
          <a:p>
            <a:r>
              <a:rPr lang="en-US" noProof="0" dirty="0"/>
              <a:t>It is already subjective, interpreted:</a:t>
            </a:r>
          </a:p>
          <a:p>
            <a:pPr lvl="1"/>
            <a:r>
              <a:rPr lang="en-US" noProof="0" dirty="0"/>
              <a:t>What you are trying to measure, why, and how are influenced by your sociocultural context</a:t>
            </a:r>
          </a:p>
          <a:p>
            <a:pPr lvl="1"/>
            <a:r>
              <a:rPr lang="en-US" noProof="0" dirty="0"/>
              <a:t>The data might not fully represent the </a:t>
            </a:r>
            <a:r>
              <a:rPr lang="en-US" noProof="0" dirty="0" err="1"/>
              <a:t>phenonemon</a:t>
            </a:r>
            <a:r>
              <a:rPr lang="en-US" noProof="0" dirty="0"/>
              <a:t> (selection bias)</a:t>
            </a:r>
          </a:p>
          <a:p>
            <a:pPr lvl="1"/>
            <a:r>
              <a:rPr lang="en-US" noProof="0" dirty="0"/>
              <a:t>The very process of capturing data introduces errors (measurement errors)</a:t>
            </a:r>
          </a:p>
          <a:p>
            <a:r>
              <a:rPr lang="en-US" noProof="0" dirty="0"/>
              <a:t>Data is not constant: it can be lost, corrupted, altered over time</a:t>
            </a:r>
          </a:p>
        </p:txBody>
      </p:sp>
      <p:pic>
        <p:nvPicPr>
          <p:cNvPr id="25" name="Image 24">
            <a:extLst>
              <a:ext uri="{FF2B5EF4-FFF2-40B4-BE49-F238E27FC236}">
                <a16:creationId xmlns:a16="http://schemas.microsoft.com/office/drawing/2014/main" id="{39CE3CC5-96C5-19BE-0E83-138ED96CDED1}"/>
              </a:ext>
            </a:extLst>
          </p:cNvPr>
          <p:cNvPicPr>
            <a:picLocks noChangeAspect="1"/>
          </p:cNvPicPr>
          <p:nvPr/>
        </p:nvPicPr>
        <p:blipFill>
          <a:blip r:embed="rId4"/>
          <a:stretch>
            <a:fillRect/>
          </a:stretch>
        </p:blipFill>
        <p:spPr>
          <a:xfrm>
            <a:off x="8190310" y="956332"/>
            <a:ext cx="3254652" cy="995687"/>
          </a:xfrm>
          <a:prstGeom prst="rect">
            <a:avLst/>
          </a:prstGeom>
        </p:spPr>
      </p:pic>
      <p:grpSp>
        <p:nvGrpSpPr>
          <p:cNvPr id="38" name="Groupe 37">
            <a:extLst>
              <a:ext uri="{FF2B5EF4-FFF2-40B4-BE49-F238E27FC236}">
                <a16:creationId xmlns:a16="http://schemas.microsoft.com/office/drawing/2014/main" id="{C9640EF4-9080-B0E3-8ABD-84F3C0295E69}"/>
              </a:ext>
            </a:extLst>
          </p:cNvPr>
          <p:cNvGrpSpPr/>
          <p:nvPr/>
        </p:nvGrpSpPr>
        <p:grpSpPr>
          <a:xfrm>
            <a:off x="8190310" y="1914948"/>
            <a:ext cx="3628172" cy="1274134"/>
            <a:chOff x="8190310" y="1914948"/>
            <a:chExt cx="3628172" cy="1274134"/>
          </a:xfrm>
        </p:grpSpPr>
        <p:pic>
          <p:nvPicPr>
            <p:cNvPr id="23" name="Image 22">
              <a:extLst>
                <a:ext uri="{FF2B5EF4-FFF2-40B4-BE49-F238E27FC236}">
                  <a16:creationId xmlns:a16="http://schemas.microsoft.com/office/drawing/2014/main" id="{A3840BBD-545A-07C7-BEF2-5F22FD212D8F}"/>
                </a:ext>
              </a:extLst>
            </p:cNvPr>
            <p:cNvPicPr>
              <a:picLocks noChangeAspect="1"/>
            </p:cNvPicPr>
            <p:nvPr/>
          </p:nvPicPr>
          <p:blipFill>
            <a:blip r:embed="rId5"/>
            <a:stretch>
              <a:fillRect/>
            </a:stretch>
          </p:blipFill>
          <p:spPr>
            <a:xfrm>
              <a:off x="8190310" y="2277780"/>
              <a:ext cx="3254652" cy="911302"/>
            </a:xfrm>
            <a:prstGeom prst="rect">
              <a:avLst/>
            </a:prstGeom>
          </p:spPr>
        </p:pic>
        <p:cxnSp>
          <p:nvCxnSpPr>
            <p:cNvPr id="30" name="Connecteur droit avec flèche 29">
              <a:extLst>
                <a:ext uri="{FF2B5EF4-FFF2-40B4-BE49-F238E27FC236}">
                  <a16:creationId xmlns:a16="http://schemas.microsoft.com/office/drawing/2014/main" id="{B631D1BA-B219-1082-D1A5-8786A471E95C}"/>
                </a:ext>
              </a:extLst>
            </p:cNvPr>
            <p:cNvCxnSpPr>
              <a:cxnSpLocks/>
            </p:cNvCxnSpPr>
            <p:nvPr/>
          </p:nvCxnSpPr>
          <p:spPr>
            <a:xfrm>
              <a:off x="8323868" y="195201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Content Placeholder 5">
              <a:extLst>
                <a:ext uri="{FF2B5EF4-FFF2-40B4-BE49-F238E27FC236}">
                  <a16:creationId xmlns:a16="http://schemas.microsoft.com/office/drawing/2014/main" id="{774618E6-58A3-4274-888A-365683B638D1}"/>
                </a:ext>
              </a:extLst>
            </p:cNvPr>
            <p:cNvSpPr txBox="1">
              <a:spLocks/>
            </p:cNvSpPr>
            <p:nvPr/>
          </p:nvSpPr>
          <p:spPr>
            <a:xfrm>
              <a:off x="8359042" y="1914948"/>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a:t>Capture</a:t>
              </a:r>
            </a:p>
          </p:txBody>
        </p:sp>
      </p:grpSp>
    </p:spTree>
    <p:extLst>
      <p:ext uri="{BB962C8B-B14F-4D97-AF65-F5344CB8AC3E}">
        <p14:creationId xmlns:p14="http://schemas.microsoft.com/office/powerpoint/2010/main" val="26498829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F0AD4-55FE-C559-2F36-D5C2ABE68FF1}"/>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354E8509-ADEC-D00F-D476-35858B6DCEC0}"/>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icture 3" descr="A blue and black background&#10;&#10;Description automatically generated">
            <a:extLst>
              <a:ext uri="{FF2B5EF4-FFF2-40B4-BE49-F238E27FC236}">
                <a16:creationId xmlns:a16="http://schemas.microsoft.com/office/drawing/2014/main" id="{B62707A4-47F3-B410-BB32-B7CCBF7BC44F}"/>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FD0BF01F-8039-9F34-5DE8-154848D64542}"/>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0D27FFE7-1998-24F2-20F4-20D8F8D88F37}"/>
              </a:ext>
            </a:extLst>
          </p:cNvPr>
          <p:cNvSpPr>
            <a:spLocks noGrp="1"/>
          </p:cNvSpPr>
          <p:nvPr>
            <p:ph type="sldNum" sz="quarter" idx="12"/>
          </p:nvPr>
        </p:nvSpPr>
        <p:spPr/>
        <p:txBody>
          <a:bodyPr/>
          <a:lstStyle/>
          <a:p>
            <a:fld id="{6F3806FF-9E51-4331-BB90-F49EFA1FA4FC}" type="slidenum">
              <a:rPr lang="fr-FR" smtClean="0"/>
              <a:t>33</a:t>
            </a:fld>
            <a:endParaRPr lang="fr-FR"/>
          </a:p>
        </p:txBody>
      </p:sp>
      <p:sp>
        <p:nvSpPr>
          <p:cNvPr id="12" name="Content Placeholder 5">
            <a:extLst>
              <a:ext uri="{FF2B5EF4-FFF2-40B4-BE49-F238E27FC236}">
                <a16:creationId xmlns:a16="http://schemas.microsoft.com/office/drawing/2014/main" id="{81AAAB36-5D3E-B513-842C-AF014B91DD3E}"/>
              </a:ext>
            </a:extLst>
          </p:cNvPr>
          <p:cNvSpPr>
            <a:spLocks noGrp="1"/>
          </p:cNvSpPr>
          <p:nvPr>
            <p:ph idx="1"/>
          </p:nvPr>
        </p:nvSpPr>
        <p:spPr>
          <a:xfrm>
            <a:off x="838200" y="1733731"/>
            <a:ext cx="6513910" cy="4987744"/>
          </a:xfrm>
        </p:spPr>
        <p:txBody>
          <a:bodyPr>
            <a:normAutofit/>
          </a:bodyPr>
          <a:lstStyle/>
          <a:p>
            <a:r>
              <a:rPr lang="en-GB" noProof="0" dirty="0"/>
              <a:t>Before analysis, data is often </a:t>
            </a:r>
            <a:r>
              <a:rPr lang="en-GB" noProof="0" dirty="0">
                <a:solidFill>
                  <a:srgbClr val="7F7DB0"/>
                </a:solidFill>
              </a:rPr>
              <a:t>processed</a:t>
            </a:r>
          </a:p>
          <a:p>
            <a:pPr lvl="1"/>
            <a:r>
              <a:rPr lang="en-GB" noProof="0" dirty="0"/>
              <a:t>This is both an act of creation and destruction</a:t>
            </a:r>
          </a:p>
          <a:p>
            <a:pPr lvl="1"/>
            <a:r>
              <a:rPr lang="en-GB" noProof="0" dirty="0"/>
              <a:t>You can derive new data from what you have (variable creation, imputation…)</a:t>
            </a:r>
          </a:p>
          <a:p>
            <a:pPr lvl="1"/>
            <a:r>
              <a:rPr lang="en-GB" noProof="0" dirty="0"/>
              <a:t>Modify or destroy it (cleaning, removing missing data, outliers…)</a:t>
            </a:r>
          </a:p>
          <a:p>
            <a:r>
              <a:rPr lang="en-GB" noProof="0" dirty="0"/>
              <a:t>Processing involves modifying the data such that it conforms to your interpretation of how the data should be</a:t>
            </a:r>
          </a:p>
        </p:txBody>
      </p:sp>
      <p:pic>
        <p:nvPicPr>
          <p:cNvPr id="25" name="Image 24">
            <a:extLst>
              <a:ext uri="{FF2B5EF4-FFF2-40B4-BE49-F238E27FC236}">
                <a16:creationId xmlns:a16="http://schemas.microsoft.com/office/drawing/2014/main" id="{DBC8F347-6EF3-07E4-5F4D-37FD73EDF011}"/>
              </a:ext>
            </a:extLst>
          </p:cNvPr>
          <p:cNvPicPr>
            <a:picLocks noChangeAspect="1"/>
          </p:cNvPicPr>
          <p:nvPr/>
        </p:nvPicPr>
        <p:blipFill>
          <a:blip r:embed="rId4"/>
          <a:stretch>
            <a:fillRect/>
          </a:stretch>
        </p:blipFill>
        <p:spPr>
          <a:xfrm>
            <a:off x="8190310" y="956332"/>
            <a:ext cx="3254652" cy="995687"/>
          </a:xfrm>
          <a:prstGeom prst="rect">
            <a:avLst/>
          </a:prstGeom>
        </p:spPr>
      </p:pic>
      <p:grpSp>
        <p:nvGrpSpPr>
          <p:cNvPr id="38" name="Groupe 37">
            <a:extLst>
              <a:ext uri="{FF2B5EF4-FFF2-40B4-BE49-F238E27FC236}">
                <a16:creationId xmlns:a16="http://schemas.microsoft.com/office/drawing/2014/main" id="{95940022-2CCB-994E-072B-087247694E0C}"/>
              </a:ext>
            </a:extLst>
          </p:cNvPr>
          <p:cNvGrpSpPr/>
          <p:nvPr/>
        </p:nvGrpSpPr>
        <p:grpSpPr>
          <a:xfrm>
            <a:off x="8190310" y="1914948"/>
            <a:ext cx="3628172" cy="1274134"/>
            <a:chOff x="8190310" y="1914948"/>
            <a:chExt cx="3628172" cy="1274134"/>
          </a:xfrm>
        </p:grpSpPr>
        <p:pic>
          <p:nvPicPr>
            <p:cNvPr id="23" name="Image 22">
              <a:extLst>
                <a:ext uri="{FF2B5EF4-FFF2-40B4-BE49-F238E27FC236}">
                  <a16:creationId xmlns:a16="http://schemas.microsoft.com/office/drawing/2014/main" id="{EE7B9F41-C628-2041-82B1-4B21ACC1EC7E}"/>
                </a:ext>
              </a:extLst>
            </p:cNvPr>
            <p:cNvPicPr>
              <a:picLocks noChangeAspect="1"/>
            </p:cNvPicPr>
            <p:nvPr/>
          </p:nvPicPr>
          <p:blipFill>
            <a:blip r:embed="rId5"/>
            <a:stretch>
              <a:fillRect/>
            </a:stretch>
          </p:blipFill>
          <p:spPr>
            <a:xfrm>
              <a:off x="8190310" y="2277780"/>
              <a:ext cx="3254652" cy="911302"/>
            </a:xfrm>
            <a:prstGeom prst="rect">
              <a:avLst/>
            </a:prstGeom>
          </p:spPr>
        </p:pic>
        <p:cxnSp>
          <p:nvCxnSpPr>
            <p:cNvPr id="30" name="Connecteur droit avec flèche 29">
              <a:extLst>
                <a:ext uri="{FF2B5EF4-FFF2-40B4-BE49-F238E27FC236}">
                  <a16:creationId xmlns:a16="http://schemas.microsoft.com/office/drawing/2014/main" id="{7D2B699E-EBB0-12E6-F174-902F4F079192}"/>
                </a:ext>
              </a:extLst>
            </p:cNvPr>
            <p:cNvCxnSpPr>
              <a:cxnSpLocks/>
            </p:cNvCxnSpPr>
            <p:nvPr/>
          </p:nvCxnSpPr>
          <p:spPr>
            <a:xfrm>
              <a:off x="8323868" y="195201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Content Placeholder 5">
              <a:extLst>
                <a:ext uri="{FF2B5EF4-FFF2-40B4-BE49-F238E27FC236}">
                  <a16:creationId xmlns:a16="http://schemas.microsoft.com/office/drawing/2014/main" id="{07FE78BA-A56D-4303-972C-61979A1A7B2A}"/>
                </a:ext>
              </a:extLst>
            </p:cNvPr>
            <p:cNvSpPr txBox="1">
              <a:spLocks/>
            </p:cNvSpPr>
            <p:nvPr/>
          </p:nvSpPr>
          <p:spPr>
            <a:xfrm>
              <a:off x="8359042" y="1914948"/>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a:t>Capture </a:t>
              </a:r>
              <a:r>
                <a:rPr lang="fr-FR" sz="1400" dirty="0">
                  <a:solidFill>
                    <a:srgbClr val="7F7DB0"/>
                  </a:solidFill>
                </a:rPr>
                <a:t>+ process</a:t>
              </a:r>
            </a:p>
          </p:txBody>
        </p:sp>
      </p:grpSp>
    </p:spTree>
    <p:extLst>
      <p:ext uri="{BB962C8B-B14F-4D97-AF65-F5344CB8AC3E}">
        <p14:creationId xmlns:p14="http://schemas.microsoft.com/office/powerpoint/2010/main" val="2107840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7E68F6-333F-B894-A285-84AB9DB06E47}"/>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10C8B073-FF2D-E1CA-C87F-C97C8CDC537F}"/>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icture 3" descr="A blue and black background&#10;&#10;Description automatically generated">
            <a:extLst>
              <a:ext uri="{FF2B5EF4-FFF2-40B4-BE49-F238E27FC236}">
                <a16:creationId xmlns:a16="http://schemas.microsoft.com/office/drawing/2014/main" id="{D71F1AC3-31D5-D8E3-CA24-987458570372}"/>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5AFE1269-9EA5-84E0-665F-69B366919E07}"/>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D98D35D3-20DC-E565-8A0A-05B459EAB697}"/>
              </a:ext>
            </a:extLst>
          </p:cNvPr>
          <p:cNvSpPr>
            <a:spLocks noGrp="1"/>
          </p:cNvSpPr>
          <p:nvPr>
            <p:ph type="sldNum" sz="quarter" idx="12"/>
          </p:nvPr>
        </p:nvSpPr>
        <p:spPr/>
        <p:txBody>
          <a:bodyPr/>
          <a:lstStyle/>
          <a:p>
            <a:fld id="{6F3806FF-9E51-4331-BB90-F49EFA1FA4FC}" type="slidenum">
              <a:rPr lang="fr-FR" smtClean="0"/>
              <a:t>34</a:t>
            </a:fld>
            <a:endParaRPr lang="fr-FR"/>
          </a:p>
        </p:txBody>
      </p:sp>
      <p:sp>
        <p:nvSpPr>
          <p:cNvPr id="12" name="Content Placeholder 5">
            <a:extLst>
              <a:ext uri="{FF2B5EF4-FFF2-40B4-BE49-F238E27FC236}">
                <a16:creationId xmlns:a16="http://schemas.microsoft.com/office/drawing/2014/main" id="{291E19E8-426E-4F0F-FDB0-7DEE70FE7135}"/>
              </a:ext>
            </a:extLst>
          </p:cNvPr>
          <p:cNvSpPr>
            <a:spLocks noGrp="1"/>
          </p:cNvSpPr>
          <p:nvPr>
            <p:ph idx="1"/>
          </p:nvPr>
        </p:nvSpPr>
        <p:spPr>
          <a:xfrm>
            <a:off x="838200" y="1733731"/>
            <a:ext cx="6261340" cy="4987744"/>
          </a:xfrm>
        </p:spPr>
        <p:txBody>
          <a:bodyPr>
            <a:normAutofit fontScale="92500" lnSpcReduction="10000"/>
          </a:bodyPr>
          <a:lstStyle/>
          <a:p>
            <a:pPr marL="0" indent="0">
              <a:buNone/>
            </a:pPr>
            <a:r>
              <a:rPr lang="fr-FR" dirty="0" err="1"/>
              <a:t>Phenomenon</a:t>
            </a:r>
            <a:r>
              <a:rPr lang="fr-FR" dirty="0"/>
              <a:t> are components of a system </a:t>
            </a:r>
            <a:r>
              <a:rPr lang="fr-FR" dirty="0" err="1"/>
              <a:t>that</a:t>
            </a:r>
            <a:r>
              <a:rPr lang="fr-FR" dirty="0"/>
              <a:t> </a:t>
            </a:r>
            <a:r>
              <a:rPr lang="fr-FR" dirty="0" err="1"/>
              <a:t>interact</a:t>
            </a:r>
            <a:r>
              <a:rPr lang="fr-FR" dirty="0"/>
              <a:t> </a:t>
            </a:r>
            <a:r>
              <a:rPr lang="fr-FR" dirty="0" err="1"/>
              <a:t>with</a:t>
            </a:r>
            <a:r>
              <a:rPr lang="fr-FR" dirty="0"/>
              <a:t> one </a:t>
            </a:r>
            <a:r>
              <a:rPr lang="fr-FR" dirty="0" err="1"/>
              <a:t>another</a:t>
            </a:r>
            <a:r>
              <a:rPr lang="fr-FR" dirty="0"/>
              <a:t>.</a:t>
            </a:r>
          </a:p>
          <a:p>
            <a:pPr marL="0" indent="0">
              <a:buNone/>
            </a:pPr>
            <a:r>
              <a:rPr lang="fr-FR" dirty="0" err="1"/>
              <a:t>Modelling</a:t>
            </a:r>
            <a:r>
              <a:rPr lang="fr-FR" dirty="0"/>
              <a:t> </a:t>
            </a:r>
            <a:r>
              <a:rPr lang="fr-FR" dirty="0" err="1"/>
              <a:t>is</a:t>
            </a:r>
            <a:r>
              <a:rPr lang="fr-FR" dirty="0"/>
              <a:t> an abstract </a:t>
            </a:r>
            <a:r>
              <a:rPr lang="fr-FR" dirty="0" err="1"/>
              <a:t>mathematical</a:t>
            </a:r>
            <a:r>
              <a:rPr lang="fr-FR" dirty="0"/>
              <a:t> </a:t>
            </a:r>
            <a:r>
              <a:rPr lang="fr-FR" dirty="0" err="1"/>
              <a:t>representation</a:t>
            </a:r>
            <a:r>
              <a:rPr lang="fr-FR" dirty="0"/>
              <a:t> of </a:t>
            </a:r>
            <a:r>
              <a:rPr lang="fr-FR" dirty="0" err="1"/>
              <a:t>this</a:t>
            </a:r>
            <a:r>
              <a:rPr lang="fr-FR" dirty="0"/>
              <a:t> system.</a:t>
            </a:r>
          </a:p>
          <a:p>
            <a:r>
              <a:rPr lang="fr-FR" dirty="0"/>
              <a:t>It </a:t>
            </a:r>
            <a:r>
              <a:rPr lang="fr-FR" dirty="0" err="1"/>
              <a:t>is</a:t>
            </a:r>
            <a:r>
              <a:rPr lang="fr-FR" dirty="0"/>
              <a:t> made of </a:t>
            </a:r>
            <a:r>
              <a:rPr lang="fr-FR" dirty="0" err="1"/>
              <a:t>assumptions</a:t>
            </a:r>
            <a:r>
              <a:rPr lang="fr-FR" dirty="0"/>
              <a:t> as to how the system </a:t>
            </a:r>
            <a:r>
              <a:rPr lang="fr-FR" dirty="0" err="1"/>
              <a:t>works</a:t>
            </a:r>
            <a:r>
              <a:rPr lang="fr-FR" dirty="0"/>
              <a:t>, and </a:t>
            </a:r>
            <a:r>
              <a:rPr lang="fr-FR" dirty="0" err="1"/>
              <a:t>its</a:t>
            </a:r>
            <a:r>
              <a:rPr lang="fr-FR" dirty="0"/>
              <a:t> components </a:t>
            </a:r>
            <a:r>
              <a:rPr lang="fr-FR" dirty="0" err="1"/>
              <a:t>interact</a:t>
            </a:r>
            <a:endParaRPr lang="fr-FR" dirty="0"/>
          </a:p>
          <a:p>
            <a:r>
              <a:rPr lang="fr-FR" dirty="0" err="1"/>
              <a:t>What</a:t>
            </a:r>
            <a:r>
              <a:rPr lang="fr-FR" dirty="0"/>
              <a:t> to model, how, and </a:t>
            </a:r>
            <a:r>
              <a:rPr lang="fr-FR" dirty="0" err="1"/>
              <a:t>what</a:t>
            </a:r>
            <a:r>
              <a:rPr lang="fr-FR" dirty="0"/>
              <a:t> to </a:t>
            </a:r>
            <a:r>
              <a:rPr lang="fr-FR" dirty="0" err="1"/>
              <a:t>include</a:t>
            </a:r>
            <a:r>
              <a:rPr lang="fr-FR" dirty="0"/>
              <a:t>, </a:t>
            </a:r>
            <a:r>
              <a:rPr lang="fr-FR" dirty="0" err="1"/>
              <a:t>is</a:t>
            </a:r>
            <a:r>
              <a:rPr lang="fr-FR" dirty="0"/>
              <a:t> a </a:t>
            </a:r>
            <a:r>
              <a:rPr lang="fr-FR" dirty="0" err="1"/>
              <a:t>choice</a:t>
            </a:r>
            <a:endParaRPr lang="fr-FR" dirty="0"/>
          </a:p>
          <a:p>
            <a:r>
              <a:rPr lang="fr-FR" dirty="0"/>
              <a:t>There can </a:t>
            </a:r>
            <a:r>
              <a:rPr lang="fr-FR" dirty="0" err="1"/>
              <a:t>be</a:t>
            </a:r>
            <a:r>
              <a:rPr lang="fr-FR" dirty="0"/>
              <a:t> multiple, </a:t>
            </a:r>
            <a:r>
              <a:rPr lang="fr-FR" dirty="0" err="1"/>
              <a:t>competing</a:t>
            </a:r>
            <a:r>
              <a:rPr lang="fr-FR" dirty="0"/>
              <a:t> </a:t>
            </a:r>
            <a:r>
              <a:rPr lang="fr-FR" dirty="0" err="1"/>
              <a:t>ways</a:t>
            </a:r>
            <a:r>
              <a:rPr lang="fr-FR" dirty="0"/>
              <a:t> to </a:t>
            </a:r>
            <a:r>
              <a:rPr lang="fr-FR" dirty="0" err="1"/>
              <a:t>represent</a:t>
            </a:r>
            <a:r>
              <a:rPr lang="fr-FR" dirty="0"/>
              <a:t> a system</a:t>
            </a:r>
          </a:p>
          <a:p>
            <a:r>
              <a:rPr lang="fr-FR" dirty="0"/>
              <a:t>It has inputs (data </a:t>
            </a:r>
            <a:r>
              <a:rPr lang="fr-FR" dirty="0" err="1"/>
              <a:t>that</a:t>
            </a:r>
            <a:r>
              <a:rPr lang="fr-FR" dirty="0"/>
              <a:t> go in) and outputs (new data </a:t>
            </a:r>
            <a:r>
              <a:rPr lang="fr-FR" dirty="0" err="1"/>
              <a:t>that</a:t>
            </a:r>
            <a:r>
              <a:rPr lang="fr-FR" dirty="0"/>
              <a:t> go out)</a:t>
            </a:r>
            <a:endParaRPr lang="en-US" dirty="0"/>
          </a:p>
        </p:txBody>
      </p:sp>
      <p:pic>
        <p:nvPicPr>
          <p:cNvPr id="25" name="Image 24">
            <a:extLst>
              <a:ext uri="{FF2B5EF4-FFF2-40B4-BE49-F238E27FC236}">
                <a16:creationId xmlns:a16="http://schemas.microsoft.com/office/drawing/2014/main" id="{A0F80A4B-17E1-EEAE-8347-F517A6FFDF0A}"/>
              </a:ext>
            </a:extLst>
          </p:cNvPr>
          <p:cNvPicPr>
            <a:picLocks noChangeAspect="1"/>
          </p:cNvPicPr>
          <p:nvPr/>
        </p:nvPicPr>
        <p:blipFill>
          <a:blip r:embed="rId4"/>
          <a:stretch>
            <a:fillRect/>
          </a:stretch>
        </p:blipFill>
        <p:spPr>
          <a:xfrm>
            <a:off x="8190310" y="956332"/>
            <a:ext cx="3254652" cy="995687"/>
          </a:xfrm>
          <a:prstGeom prst="rect">
            <a:avLst/>
          </a:prstGeom>
        </p:spPr>
      </p:pic>
      <p:grpSp>
        <p:nvGrpSpPr>
          <p:cNvPr id="38" name="Groupe 37">
            <a:extLst>
              <a:ext uri="{FF2B5EF4-FFF2-40B4-BE49-F238E27FC236}">
                <a16:creationId xmlns:a16="http://schemas.microsoft.com/office/drawing/2014/main" id="{93A697EF-F0ED-43CA-51E1-8554CAE4E444}"/>
              </a:ext>
            </a:extLst>
          </p:cNvPr>
          <p:cNvGrpSpPr/>
          <p:nvPr/>
        </p:nvGrpSpPr>
        <p:grpSpPr>
          <a:xfrm>
            <a:off x="8190310" y="1914948"/>
            <a:ext cx="3628172" cy="1274134"/>
            <a:chOff x="8190310" y="1914948"/>
            <a:chExt cx="3628172" cy="1274134"/>
          </a:xfrm>
        </p:grpSpPr>
        <p:pic>
          <p:nvPicPr>
            <p:cNvPr id="23" name="Image 22">
              <a:extLst>
                <a:ext uri="{FF2B5EF4-FFF2-40B4-BE49-F238E27FC236}">
                  <a16:creationId xmlns:a16="http://schemas.microsoft.com/office/drawing/2014/main" id="{0404513C-3F05-C928-16DB-E2057169DA83}"/>
                </a:ext>
              </a:extLst>
            </p:cNvPr>
            <p:cNvPicPr>
              <a:picLocks noChangeAspect="1"/>
            </p:cNvPicPr>
            <p:nvPr/>
          </p:nvPicPr>
          <p:blipFill>
            <a:blip r:embed="rId5"/>
            <a:stretch>
              <a:fillRect/>
            </a:stretch>
          </p:blipFill>
          <p:spPr>
            <a:xfrm>
              <a:off x="8190310" y="2277780"/>
              <a:ext cx="3254652" cy="911302"/>
            </a:xfrm>
            <a:prstGeom prst="rect">
              <a:avLst/>
            </a:prstGeom>
          </p:spPr>
        </p:pic>
        <p:cxnSp>
          <p:nvCxnSpPr>
            <p:cNvPr id="30" name="Connecteur droit avec flèche 29">
              <a:extLst>
                <a:ext uri="{FF2B5EF4-FFF2-40B4-BE49-F238E27FC236}">
                  <a16:creationId xmlns:a16="http://schemas.microsoft.com/office/drawing/2014/main" id="{76D567E2-1B87-AA83-D362-F10DB1A602F6}"/>
                </a:ext>
              </a:extLst>
            </p:cNvPr>
            <p:cNvCxnSpPr>
              <a:cxnSpLocks/>
            </p:cNvCxnSpPr>
            <p:nvPr/>
          </p:nvCxnSpPr>
          <p:spPr>
            <a:xfrm>
              <a:off x="8323868" y="195201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Content Placeholder 5">
              <a:extLst>
                <a:ext uri="{FF2B5EF4-FFF2-40B4-BE49-F238E27FC236}">
                  <a16:creationId xmlns:a16="http://schemas.microsoft.com/office/drawing/2014/main" id="{0E79F993-99C7-72CE-BB77-054387EA636B}"/>
                </a:ext>
              </a:extLst>
            </p:cNvPr>
            <p:cNvSpPr txBox="1">
              <a:spLocks/>
            </p:cNvSpPr>
            <p:nvPr/>
          </p:nvSpPr>
          <p:spPr>
            <a:xfrm>
              <a:off x="8359042" y="1914948"/>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a:t>Capture + process</a:t>
              </a:r>
            </a:p>
          </p:txBody>
        </p:sp>
      </p:grpSp>
      <p:grpSp>
        <p:nvGrpSpPr>
          <p:cNvPr id="39" name="Groupe 38">
            <a:extLst>
              <a:ext uri="{FF2B5EF4-FFF2-40B4-BE49-F238E27FC236}">
                <a16:creationId xmlns:a16="http://schemas.microsoft.com/office/drawing/2014/main" id="{61E4AEBE-0495-D728-D031-78A504DEDC35}"/>
              </a:ext>
            </a:extLst>
          </p:cNvPr>
          <p:cNvGrpSpPr/>
          <p:nvPr/>
        </p:nvGrpSpPr>
        <p:grpSpPr>
          <a:xfrm>
            <a:off x="8190310" y="3003783"/>
            <a:ext cx="3628172" cy="1275016"/>
            <a:chOff x="8190310" y="3003783"/>
            <a:chExt cx="3628172" cy="1275016"/>
          </a:xfrm>
        </p:grpSpPr>
        <p:pic>
          <p:nvPicPr>
            <p:cNvPr id="21" name="Image 20">
              <a:extLst>
                <a:ext uri="{FF2B5EF4-FFF2-40B4-BE49-F238E27FC236}">
                  <a16:creationId xmlns:a16="http://schemas.microsoft.com/office/drawing/2014/main" id="{C09A6795-344B-605E-3F0D-93CC9A071237}"/>
                </a:ext>
              </a:extLst>
            </p:cNvPr>
            <p:cNvPicPr>
              <a:picLocks noChangeAspect="1"/>
            </p:cNvPicPr>
            <p:nvPr/>
          </p:nvPicPr>
          <p:blipFill>
            <a:blip r:embed="rId6"/>
            <a:stretch>
              <a:fillRect/>
            </a:stretch>
          </p:blipFill>
          <p:spPr>
            <a:xfrm>
              <a:off x="8190310" y="3301781"/>
              <a:ext cx="3254652" cy="977018"/>
            </a:xfrm>
            <a:prstGeom prst="rect">
              <a:avLst/>
            </a:prstGeom>
          </p:spPr>
        </p:pic>
        <p:cxnSp>
          <p:nvCxnSpPr>
            <p:cNvPr id="31" name="Connecteur droit avec flèche 30">
              <a:extLst>
                <a:ext uri="{FF2B5EF4-FFF2-40B4-BE49-F238E27FC236}">
                  <a16:creationId xmlns:a16="http://schemas.microsoft.com/office/drawing/2014/main" id="{E9070BCE-299C-678D-024F-E1ABA8732F72}"/>
                </a:ext>
              </a:extLst>
            </p:cNvPr>
            <p:cNvCxnSpPr>
              <a:cxnSpLocks/>
            </p:cNvCxnSpPr>
            <p:nvPr/>
          </p:nvCxnSpPr>
          <p:spPr>
            <a:xfrm>
              <a:off x="8323868" y="3033745"/>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5" name="Content Placeholder 5">
              <a:extLst>
                <a:ext uri="{FF2B5EF4-FFF2-40B4-BE49-F238E27FC236}">
                  <a16:creationId xmlns:a16="http://schemas.microsoft.com/office/drawing/2014/main" id="{5BF24EEC-36E4-8981-7E4A-CA4A338D3AAD}"/>
                </a:ext>
              </a:extLst>
            </p:cNvPr>
            <p:cNvSpPr txBox="1">
              <a:spLocks/>
            </p:cNvSpPr>
            <p:nvPr/>
          </p:nvSpPr>
          <p:spPr>
            <a:xfrm>
              <a:off x="8359042" y="3003783"/>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Learn</a:t>
              </a:r>
              <a:endParaRPr lang="fr-FR" sz="1400" dirty="0"/>
            </a:p>
          </p:txBody>
        </p:sp>
      </p:grpSp>
    </p:spTree>
    <p:extLst>
      <p:ext uri="{BB962C8B-B14F-4D97-AF65-F5344CB8AC3E}">
        <p14:creationId xmlns:p14="http://schemas.microsoft.com/office/powerpoint/2010/main" val="20785809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A71F-E71E-8AE3-6CB9-A30419A29434}"/>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92DCB15A-C4F3-B8A6-6266-80BE24988F94}"/>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icture 3" descr="A blue and black background&#10;&#10;Description automatically generated">
            <a:extLst>
              <a:ext uri="{FF2B5EF4-FFF2-40B4-BE49-F238E27FC236}">
                <a16:creationId xmlns:a16="http://schemas.microsoft.com/office/drawing/2014/main" id="{D987C226-4A38-5F6D-4A2E-61E4FE5DBFBA}"/>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42142313-3BB7-E324-C1CF-665BFD7289C0}"/>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35B62C4B-96C2-746F-F032-17669771C7EA}"/>
              </a:ext>
            </a:extLst>
          </p:cNvPr>
          <p:cNvSpPr>
            <a:spLocks noGrp="1"/>
          </p:cNvSpPr>
          <p:nvPr>
            <p:ph type="sldNum" sz="quarter" idx="12"/>
          </p:nvPr>
        </p:nvSpPr>
        <p:spPr/>
        <p:txBody>
          <a:bodyPr/>
          <a:lstStyle/>
          <a:p>
            <a:fld id="{6F3806FF-9E51-4331-BB90-F49EFA1FA4FC}" type="slidenum">
              <a:rPr lang="fr-FR" smtClean="0"/>
              <a:t>35</a:t>
            </a:fld>
            <a:endParaRPr lang="fr-FR"/>
          </a:p>
        </p:txBody>
      </p:sp>
      <p:sp>
        <p:nvSpPr>
          <p:cNvPr id="12" name="Content Placeholder 5">
            <a:extLst>
              <a:ext uri="{FF2B5EF4-FFF2-40B4-BE49-F238E27FC236}">
                <a16:creationId xmlns:a16="http://schemas.microsoft.com/office/drawing/2014/main" id="{5E3B328E-E48E-F2CE-2CA6-559DE35BF348}"/>
              </a:ext>
            </a:extLst>
          </p:cNvPr>
          <p:cNvSpPr>
            <a:spLocks noGrp="1"/>
          </p:cNvSpPr>
          <p:nvPr>
            <p:ph idx="1"/>
          </p:nvPr>
        </p:nvSpPr>
        <p:spPr>
          <a:xfrm>
            <a:off x="838200" y="1733731"/>
            <a:ext cx="6261340" cy="4987744"/>
          </a:xfrm>
        </p:spPr>
        <p:txBody>
          <a:bodyPr>
            <a:normAutofit/>
          </a:bodyPr>
          <a:lstStyle/>
          <a:p>
            <a:pPr marL="0" indent="0">
              <a:buNone/>
            </a:pPr>
            <a:r>
              <a:rPr lang="fr-FR" dirty="0" err="1"/>
              <a:t>Modelling</a:t>
            </a:r>
            <a:r>
              <a:rPr lang="fr-FR" dirty="0"/>
              <a:t> </a:t>
            </a:r>
            <a:r>
              <a:rPr lang="fr-FR" dirty="0" err="1"/>
              <a:t>is</a:t>
            </a:r>
            <a:r>
              <a:rPr lang="fr-FR" dirty="0"/>
              <a:t> a </a:t>
            </a:r>
            <a:r>
              <a:rPr lang="fr-FR" dirty="0" err="1"/>
              <a:t>powerful</a:t>
            </a:r>
            <a:r>
              <a:rPr lang="fr-FR" dirty="0"/>
              <a:t> </a:t>
            </a:r>
            <a:r>
              <a:rPr lang="fr-FR" dirty="0" err="1"/>
              <a:t>tool</a:t>
            </a:r>
            <a:endParaRPr lang="fr-FR" dirty="0"/>
          </a:p>
          <a:p>
            <a:r>
              <a:rPr lang="en-US" dirty="0"/>
              <a:t>It allows to quantify complex interactions…</a:t>
            </a:r>
          </a:p>
          <a:p>
            <a:r>
              <a:rPr lang="en-US" dirty="0"/>
              <a:t>…but it will frame your interpretation of the system.</a:t>
            </a:r>
          </a:p>
          <a:p>
            <a:pPr lvl="1"/>
            <a:r>
              <a:rPr lang="en-US" dirty="0"/>
              <a:t>What if the assumptions are wrong? Are you still interpreting the system?</a:t>
            </a:r>
          </a:p>
          <a:p>
            <a:r>
              <a:rPr lang="en-US" dirty="0"/>
              <a:t>Models are strong rhetorical devices: they are seen as scientific tools, they are authoritative</a:t>
            </a:r>
          </a:p>
          <a:p>
            <a:pPr lvl="1"/>
            <a:r>
              <a:rPr lang="en-US" dirty="0"/>
              <a:t>Even when they don’t mean anything</a:t>
            </a:r>
          </a:p>
        </p:txBody>
      </p:sp>
      <p:pic>
        <p:nvPicPr>
          <p:cNvPr id="25" name="Image 24">
            <a:extLst>
              <a:ext uri="{FF2B5EF4-FFF2-40B4-BE49-F238E27FC236}">
                <a16:creationId xmlns:a16="http://schemas.microsoft.com/office/drawing/2014/main" id="{03C0ECED-9E1B-1479-755F-0D861B005C4B}"/>
              </a:ext>
            </a:extLst>
          </p:cNvPr>
          <p:cNvPicPr>
            <a:picLocks noChangeAspect="1"/>
          </p:cNvPicPr>
          <p:nvPr/>
        </p:nvPicPr>
        <p:blipFill>
          <a:blip r:embed="rId4"/>
          <a:stretch>
            <a:fillRect/>
          </a:stretch>
        </p:blipFill>
        <p:spPr>
          <a:xfrm>
            <a:off x="8190310" y="956332"/>
            <a:ext cx="3254652" cy="995687"/>
          </a:xfrm>
          <a:prstGeom prst="rect">
            <a:avLst/>
          </a:prstGeom>
        </p:spPr>
      </p:pic>
      <p:grpSp>
        <p:nvGrpSpPr>
          <p:cNvPr id="38" name="Groupe 37">
            <a:extLst>
              <a:ext uri="{FF2B5EF4-FFF2-40B4-BE49-F238E27FC236}">
                <a16:creationId xmlns:a16="http://schemas.microsoft.com/office/drawing/2014/main" id="{F54833B2-F81A-0AFA-FE5C-6B72F47A6F85}"/>
              </a:ext>
            </a:extLst>
          </p:cNvPr>
          <p:cNvGrpSpPr/>
          <p:nvPr/>
        </p:nvGrpSpPr>
        <p:grpSpPr>
          <a:xfrm>
            <a:off x="8190310" y="1914948"/>
            <a:ext cx="3628172" cy="1274134"/>
            <a:chOff x="8190310" y="1914948"/>
            <a:chExt cx="3628172" cy="1274134"/>
          </a:xfrm>
        </p:grpSpPr>
        <p:pic>
          <p:nvPicPr>
            <p:cNvPr id="23" name="Image 22">
              <a:extLst>
                <a:ext uri="{FF2B5EF4-FFF2-40B4-BE49-F238E27FC236}">
                  <a16:creationId xmlns:a16="http://schemas.microsoft.com/office/drawing/2014/main" id="{C5430963-29DA-AF97-E0BB-2C3795FF5D44}"/>
                </a:ext>
              </a:extLst>
            </p:cNvPr>
            <p:cNvPicPr>
              <a:picLocks noChangeAspect="1"/>
            </p:cNvPicPr>
            <p:nvPr/>
          </p:nvPicPr>
          <p:blipFill>
            <a:blip r:embed="rId5"/>
            <a:stretch>
              <a:fillRect/>
            </a:stretch>
          </p:blipFill>
          <p:spPr>
            <a:xfrm>
              <a:off x="8190310" y="2277780"/>
              <a:ext cx="3254652" cy="911302"/>
            </a:xfrm>
            <a:prstGeom prst="rect">
              <a:avLst/>
            </a:prstGeom>
          </p:spPr>
        </p:pic>
        <p:cxnSp>
          <p:nvCxnSpPr>
            <p:cNvPr id="30" name="Connecteur droit avec flèche 29">
              <a:extLst>
                <a:ext uri="{FF2B5EF4-FFF2-40B4-BE49-F238E27FC236}">
                  <a16:creationId xmlns:a16="http://schemas.microsoft.com/office/drawing/2014/main" id="{BB243BB8-D0DF-1E52-A2AF-9F21BC9CD31B}"/>
                </a:ext>
              </a:extLst>
            </p:cNvPr>
            <p:cNvCxnSpPr>
              <a:cxnSpLocks/>
            </p:cNvCxnSpPr>
            <p:nvPr/>
          </p:nvCxnSpPr>
          <p:spPr>
            <a:xfrm>
              <a:off x="8323868" y="195201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Content Placeholder 5">
              <a:extLst>
                <a:ext uri="{FF2B5EF4-FFF2-40B4-BE49-F238E27FC236}">
                  <a16:creationId xmlns:a16="http://schemas.microsoft.com/office/drawing/2014/main" id="{BEFCA733-473A-04D5-E707-C0D589292980}"/>
                </a:ext>
              </a:extLst>
            </p:cNvPr>
            <p:cNvSpPr txBox="1">
              <a:spLocks/>
            </p:cNvSpPr>
            <p:nvPr/>
          </p:nvSpPr>
          <p:spPr>
            <a:xfrm>
              <a:off x="8359042" y="1914948"/>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a:t>Capture + process</a:t>
              </a:r>
            </a:p>
          </p:txBody>
        </p:sp>
      </p:grpSp>
      <p:grpSp>
        <p:nvGrpSpPr>
          <p:cNvPr id="39" name="Groupe 38">
            <a:extLst>
              <a:ext uri="{FF2B5EF4-FFF2-40B4-BE49-F238E27FC236}">
                <a16:creationId xmlns:a16="http://schemas.microsoft.com/office/drawing/2014/main" id="{469B1765-CD2B-3D9E-D8A2-3722EB271168}"/>
              </a:ext>
            </a:extLst>
          </p:cNvPr>
          <p:cNvGrpSpPr/>
          <p:nvPr/>
        </p:nvGrpSpPr>
        <p:grpSpPr>
          <a:xfrm>
            <a:off x="8190310" y="3003783"/>
            <a:ext cx="3628172" cy="1275016"/>
            <a:chOff x="8190310" y="3003783"/>
            <a:chExt cx="3628172" cy="1275016"/>
          </a:xfrm>
        </p:grpSpPr>
        <p:pic>
          <p:nvPicPr>
            <p:cNvPr id="21" name="Image 20">
              <a:extLst>
                <a:ext uri="{FF2B5EF4-FFF2-40B4-BE49-F238E27FC236}">
                  <a16:creationId xmlns:a16="http://schemas.microsoft.com/office/drawing/2014/main" id="{AADDE3FE-A3F2-3409-74F3-282EF53496A9}"/>
                </a:ext>
              </a:extLst>
            </p:cNvPr>
            <p:cNvPicPr>
              <a:picLocks noChangeAspect="1"/>
            </p:cNvPicPr>
            <p:nvPr/>
          </p:nvPicPr>
          <p:blipFill>
            <a:blip r:embed="rId6"/>
            <a:stretch>
              <a:fillRect/>
            </a:stretch>
          </p:blipFill>
          <p:spPr>
            <a:xfrm>
              <a:off x="8190310" y="3301781"/>
              <a:ext cx="3254652" cy="977018"/>
            </a:xfrm>
            <a:prstGeom prst="rect">
              <a:avLst/>
            </a:prstGeom>
          </p:spPr>
        </p:pic>
        <p:cxnSp>
          <p:nvCxnSpPr>
            <p:cNvPr id="31" name="Connecteur droit avec flèche 30">
              <a:extLst>
                <a:ext uri="{FF2B5EF4-FFF2-40B4-BE49-F238E27FC236}">
                  <a16:creationId xmlns:a16="http://schemas.microsoft.com/office/drawing/2014/main" id="{89FF2CA6-62F4-7626-0FA6-6D69DFFF0F2A}"/>
                </a:ext>
              </a:extLst>
            </p:cNvPr>
            <p:cNvCxnSpPr>
              <a:cxnSpLocks/>
            </p:cNvCxnSpPr>
            <p:nvPr/>
          </p:nvCxnSpPr>
          <p:spPr>
            <a:xfrm>
              <a:off x="8323868" y="3033745"/>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5" name="Content Placeholder 5">
              <a:extLst>
                <a:ext uri="{FF2B5EF4-FFF2-40B4-BE49-F238E27FC236}">
                  <a16:creationId xmlns:a16="http://schemas.microsoft.com/office/drawing/2014/main" id="{D6560390-6103-7F36-F484-D9A67335E491}"/>
                </a:ext>
              </a:extLst>
            </p:cNvPr>
            <p:cNvSpPr txBox="1">
              <a:spLocks/>
            </p:cNvSpPr>
            <p:nvPr/>
          </p:nvSpPr>
          <p:spPr>
            <a:xfrm>
              <a:off x="8359042" y="3003783"/>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Learn</a:t>
              </a:r>
              <a:endParaRPr lang="fr-FR" sz="1400" dirty="0"/>
            </a:p>
          </p:txBody>
        </p:sp>
      </p:grpSp>
    </p:spTree>
    <p:extLst>
      <p:ext uri="{BB962C8B-B14F-4D97-AF65-F5344CB8AC3E}">
        <p14:creationId xmlns:p14="http://schemas.microsoft.com/office/powerpoint/2010/main" val="21312675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24EA50-E559-8544-492F-163BE72DBDBE}"/>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E29D7FC0-2C68-8643-F93F-A060C268DCD4}"/>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icture 3" descr="A blue and black background&#10;&#10;Description automatically generated">
            <a:extLst>
              <a:ext uri="{FF2B5EF4-FFF2-40B4-BE49-F238E27FC236}">
                <a16:creationId xmlns:a16="http://schemas.microsoft.com/office/drawing/2014/main" id="{5D3FEB06-18BE-7048-8CC8-0586AFDFB59A}"/>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FC013209-A909-F02B-70C2-5A72E224AFF5}"/>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5A6837FB-16A7-096F-3BAF-B22A18CA80BE}"/>
              </a:ext>
            </a:extLst>
          </p:cNvPr>
          <p:cNvSpPr>
            <a:spLocks noGrp="1"/>
          </p:cNvSpPr>
          <p:nvPr>
            <p:ph type="sldNum" sz="quarter" idx="12"/>
          </p:nvPr>
        </p:nvSpPr>
        <p:spPr/>
        <p:txBody>
          <a:bodyPr/>
          <a:lstStyle/>
          <a:p>
            <a:fld id="{6F3806FF-9E51-4331-BB90-F49EFA1FA4FC}" type="slidenum">
              <a:rPr lang="fr-FR" smtClean="0"/>
              <a:t>36</a:t>
            </a:fld>
            <a:endParaRPr lang="fr-FR"/>
          </a:p>
        </p:txBody>
      </p:sp>
      <p:sp>
        <p:nvSpPr>
          <p:cNvPr id="12" name="Content Placeholder 5">
            <a:extLst>
              <a:ext uri="{FF2B5EF4-FFF2-40B4-BE49-F238E27FC236}">
                <a16:creationId xmlns:a16="http://schemas.microsoft.com/office/drawing/2014/main" id="{C6788917-42AF-BD6A-9758-B7702895696B}"/>
              </a:ext>
            </a:extLst>
          </p:cNvPr>
          <p:cNvSpPr>
            <a:spLocks noGrp="1"/>
          </p:cNvSpPr>
          <p:nvPr>
            <p:ph idx="1"/>
          </p:nvPr>
        </p:nvSpPr>
        <p:spPr>
          <a:xfrm>
            <a:off x="838200" y="1733731"/>
            <a:ext cx="6261340" cy="4987744"/>
          </a:xfrm>
        </p:spPr>
        <p:txBody>
          <a:bodyPr>
            <a:normAutofit/>
          </a:bodyPr>
          <a:lstStyle/>
          <a:p>
            <a:pPr marL="0" indent="0">
              <a:buNone/>
            </a:pPr>
            <a:r>
              <a:rPr lang="fr-FR" dirty="0"/>
              <a:t>I </a:t>
            </a:r>
            <a:r>
              <a:rPr lang="fr-FR" dirty="0" err="1"/>
              <a:t>advise</a:t>
            </a:r>
            <a:r>
              <a:rPr lang="fr-FR" dirty="0"/>
              <a:t> </a:t>
            </a:r>
            <a:r>
              <a:rPr lang="fr-FR" dirty="0" err="1"/>
              <a:t>you</a:t>
            </a:r>
            <a:r>
              <a:rPr lang="fr-FR" dirty="0"/>
              <a:t> to </a:t>
            </a:r>
            <a:r>
              <a:rPr lang="fr-FR" dirty="0" err="1"/>
              <a:t>take</a:t>
            </a:r>
            <a:r>
              <a:rPr lang="fr-FR" dirty="0"/>
              <a:t> a look at </a:t>
            </a:r>
            <a:r>
              <a:rPr lang="fr-FR" dirty="0" err="1"/>
              <a:t>this</a:t>
            </a:r>
            <a:r>
              <a:rPr lang="fr-FR" dirty="0"/>
              <a:t> book:</a:t>
            </a:r>
          </a:p>
          <a:p>
            <a:pPr marL="0" indent="0">
              <a:buNone/>
            </a:pPr>
            <a:r>
              <a:rPr lang="fr-FR" dirty="0"/>
              <a:t>The </a:t>
            </a:r>
            <a:r>
              <a:rPr lang="fr-FR" dirty="0" err="1"/>
              <a:t>politics</a:t>
            </a:r>
            <a:r>
              <a:rPr lang="fr-FR" dirty="0"/>
              <a:t> of </a:t>
            </a:r>
            <a:r>
              <a:rPr lang="fr-FR" dirty="0" err="1"/>
              <a:t>modelling</a:t>
            </a:r>
            <a:r>
              <a:rPr lang="fr-FR" dirty="0"/>
              <a:t>, by </a:t>
            </a:r>
            <a:r>
              <a:rPr lang="fr-FR" dirty="0" err="1"/>
              <a:t>Saltelli</a:t>
            </a:r>
            <a:r>
              <a:rPr lang="fr-FR" dirty="0"/>
              <a:t> &amp; Di Fiore</a:t>
            </a:r>
          </a:p>
          <a:p>
            <a:pPr marL="0" indent="0">
              <a:buNone/>
            </a:pPr>
            <a:endParaRPr lang="en-US" dirty="0"/>
          </a:p>
        </p:txBody>
      </p:sp>
      <p:pic>
        <p:nvPicPr>
          <p:cNvPr id="25" name="Image 24">
            <a:extLst>
              <a:ext uri="{FF2B5EF4-FFF2-40B4-BE49-F238E27FC236}">
                <a16:creationId xmlns:a16="http://schemas.microsoft.com/office/drawing/2014/main" id="{FDD2674B-2E3D-621F-4593-6C502B43FC8A}"/>
              </a:ext>
            </a:extLst>
          </p:cNvPr>
          <p:cNvPicPr>
            <a:picLocks noChangeAspect="1"/>
          </p:cNvPicPr>
          <p:nvPr/>
        </p:nvPicPr>
        <p:blipFill>
          <a:blip r:embed="rId4"/>
          <a:stretch>
            <a:fillRect/>
          </a:stretch>
        </p:blipFill>
        <p:spPr>
          <a:xfrm>
            <a:off x="8190310" y="956332"/>
            <a:ext cx="3254652" cy="995687"/>
          </a:xfrm>
          <a:prstGeom prst="rect">
            <a:avLst/>
          </a:prstGeom>
        </p:spPr>
      </p:pic>
      <p:grpSp>
        <p:nvGrpSpPr>
          <p:cNvPr id="38" name="Groupe 37">
            <a:extLst>
              <a:ext uri="{FF2B5EF4-FFF2-40B4-BE49-F238E27FC236}">
                <a16:creationId xmlns:a16="http://schemas.microsoft.com/office/drawing/2014/main" id="{96BCDF19-CEC9-D104-D2FD-2F6D1E9FA1BD}"/>
              </a:ext>
            </a:extLst>
          </p:cNvPr>
          <p:cNvGrpSpPr/>
          <p:nvPr/>
        </p:nvGrpSpPr>
        <p:grpSpPr>
          <a:xfrm>
            <a:off x="8190310" y="1914948"/>
            <a:ext cx="3628172" cy="1274134"/>
            <a:chOff x="8190310" y="1914948"/>
            <a:chExt cx="3628172" cy="1274134"/>
          </a:xfrm>
        </p:grpSpPr>
        <p:pic>
          <p:nvPicPr>
            <p:cNvPr id="23" name="Image 22">
              <a:extLst>
                <a:ext uri="{FF2B5EF4-FFF2-40B4-BE49-F238E27FC236}">
                  <a16:creationId xmlns:a16="http://schemas.microsoft.com/office/drawing/2014/main" id="{169F0B0D-B106-0C63-79CF-E726544D1A05}"/>
                </a:ext>
              </a:extLst>
            </p:cNvPr>
            <p:cNvPicPr>
              <a:picLocks noChangeAspect="1"/>
            </p:cNvPicPr>
            <p:nvPr/>
          </p:nvPicPr>
          <p:blipFill>
            <a:blip r:embed="rId5"/>
            <a:stretch>
              <a:fillRect/>
            </a:stretch>
          </p:blipFill>
          <p:spPr>
            <a:xfrm>
              <a:off x="8190310" y="2277780"/>
              <a:ext cx="3254652" cy="911302"/>
            </a:xfrm>
            <a:prstGeom prst="rect">
              <a:avLst/>
            </a:prstGeom>
          </p:spPr>
        </p:pic>
        <p:cxnSp>
          <p:nvCxnSpPr>
            <p:cNvPr id="30" name="Connecteur droit avec flèche 29">
              <a:extLst>
                <a:ext uri="{FF2B5EF4-FFF2-40B4-BE49-F238E27FC236}">
                  <a16:creationId xmlns:a16="http://schemas.microsoft.com/office/drawing/2014/main" id="{72506DF0-7624-019C-6C70-4DF92D8DE27A}"/>
                </a:ext>
              </a:extLst>
            </p:cNvPr>
            <p:cNvCxnSpPr>
              <a:cxnSpLocks/>
            </p:cNvCxnSpPr>
            <p:nvPr/>
          </p:nvCxnSpPr>
          <p:spPr>
            <a:xfrm>
              <a:off x="8323868" y="195201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Content Placeholder 5">
              <a:extLst>
                <a:ext uri="{FF2B5EF4-FFF2-40B4-BE49-F238E27FC236}">
                  <a16:creationId xmlns:a16="http://schemas.microsoft.com/office/drawing/2014/main" id="{0C477A3D-DB1F-95E8-C4B5-972F58A8C704}"/>
                </a:ext>
              </a:extLst>
            </p:cNvPr>
            <p:cNvSpPr txBox="1">
              <a:spLocks/>
            </p:cNvSpPr>
            <p:nvPr/>
          </p:nvSpPr>
          <p:spPr>
            <a:xfrm>
              <a:off x="8359042" y="1914948"/>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a:t>Capture + process</a:t>
              </a:r>
            </a:p>
          </p:txBody>
        </p:sp>
      </p:grpSp>
      <p:grpSp>
        <p:nvGrpSpPr>
          <p:cNvPr id="39" name="Groupe 38">
            <a:extLst>
              <a:ext uri="{FF2B5EF4-FFF2-40B4-BE49-F238E27FC236}">
                <a16:creationId xmlns:a16="http://schemas.microsoft.com/office/drawing/2014/main" id="{460DCE44-E821-E1A3-D175-4A662F1EA6C9}"/>
              </a:ext>
            </a:extLst>
          </p:cNvPr>
          <p:cNvGrpSpPr/>
          <p:nvPr/>
        </p:nvGrpSpPr>
        <p:grpSpPr>
          <a:xfrm>
            <a:off x="8190310" y="3003783"/>
            <a:ext cx="3628172" cy="1275016"/>
            <a:chOff x="8190310" y="3003783"/>
            <a:chExt cx="3628172" cy="1275016"/>
          </a:xfrm>
        </p:grpSpPr>
        <p:pic>
          <p:nvPicPr>
            <p:cNvPr id="21" name="Image 20">
              <a:extLst>
                <a:ext uri="{FF2B5EF4-FFF2-40B4-BE49-F238E27FC236}">
                  <a16:creationId xmlns:a16="http://schemas.microsoft.com/office/drawing/2014/main" id="{910FF73E-9118-88B8-04CC-C0C1C692759D}"/>
                </a:ext>
              </a:extLst>
            </p:cNvPr>
            <p:cNvPicPr>
              <a:picLocks noChangeAspect="1"/>
            </p:cNvPicPr>
            <p:nvPr/>
          </p:nvPicPr>
          <p:blipFill>
            <a:blip r:embed="rId6"/>
            <a:stretch>
              <a:fillRect/>
            </a:stretch>
          </p:blipFill>
          <p:spPr>
            <a:xfrm>
              <a:off x="8190310" y="3301781"/>
              <a:ext cx="3254652" cy="977018"/>
            </a:xfrm>
            <a:prstGeom prst="rect">
              <a:avLst/>
            </a:prstGeom>
          </p:spPr>
        </p:pic>
        <p:cxnSp>
          <p:nvCxnSpPr>
            <p:cNvPr id="31" name="Connecteur droit avec flèche 30">
              <a:extLst>
                <a:ext uri="{FF2B5EF4-FFF2-40B4-BE49-F238E27FC236}">
                  <a16:creationId xmlns:a16="http://schemas.microsoft.com/office/drawing/2014/main" id="{ED12366C-A3D5-73FE-4746-53ADD4D24E75}"/>
                </a:ext>
              </a:extLst>
            </p:cNvPr>
            <p:cNvCxnSpPr>
              <a:cxnSpLocks/>
            </p:cNvCxnSpPr>
            <p:nvPr/>
          </p:nvCxnSpPr>
          <p:spPr>
            <a:xfrm>
              <a:off x="8323868" y="3033745"/>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5" name="Content Placeholder 5">
              <a:extLst>
                <a:ext uri="{FF2B5EF4-FFF2-40B4-BE49-F238E27FC236}">
                  <a16:creationId xmlns:a16="http://schemas.microsoft.com/office/drawing/2014/main" id="{9890A0CF-D13C-E7C1-D1F7-D0148D877D1F}"/>
                </a:ext>
              </a:extLst>
            </p:cNvPr>
            <p:cNvSpPr txBox="1">
              <a:spLocks/>
            </p:cNvSpPr>
            <p:nvPr/>
          </p:nvSpPr>
          <p:spPr>
            <a:xfrm>
              <a:off x="8359042" y="3003783"/>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Learn</a:t>
              </a:r>
              <a:endParaRPr lang="fr-FR" sz="1400" dirty="0"/>
            </a:p>
          </p:txBody>
        </p:sp>
      </p:grpSp>
      <p:pic>
        <p:nvPicPr>
          <p:cNvPr id="7" name="Image 6">
            <a:extLst>
              <a:ext uri="{FF2B5EF4-FFF2-40B4-BE49-F238E27FC236}">
                <a16:creationId xmlns:a16="http://schemas.microsoft.com/office/drawing/2014/main" id="{FA27DD08-06F7-F887-B625-360CFC499DE8}"/>
              </a:ext>
            </a:extLst>
          </p:cNvPr>
          <p:cNvPicPr>
            <a:picLocks noChangeAspect="1"/>
          </p:cNvPicPr>
          <p:nvPr/>
        </p:nvPicPr>
        <p:blipFill>
          <a:blip r:embed="rId7"/>
          <a:stretch>
            <a:fillRect/>
          </a:stretch>
        </p:blipFill>
        <p:spPr>
          <a:xfrm>
            <a:off x="838200" y="3515692"/>
            <a:ext cx="5087060" cy="2514951"/>
          </a:xfrm>
          <a:prstGeom prst="rect">
            <a:avLst/>
          </a:prstGeom>
        </p:spPr>
      </p:pic>
    </p:spTree>
    <p:extLst>
      <p:ext uri="{BB962C8B-B14F-4D97-AF65-F5344CB8AC3E}">
        <p14:creationId xmlns:p14="http://schemas.microsoft.com/office/powerpoint/2010/main" val="18310863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20FCA1-74C9-E14E-55D1-2165F13924C7}"/>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643A6761-495F-DF47-66F5-4B1B5F640705}"/>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icture 3" descr="A blue and black background&#10;&#10;Description automatically generated">
            <a:extLst>
              <a:ext uri="{FF2B5EF4-FFF2-40B4-BE49-F238E27FC236}">
                <a16:creationId xmlns:a16="http://schemas.microsoft.com/office/drawing/2014/main" id="{FBB2C4E6-061A-5AFE-6C64-C2E7511FE292}"/>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6B94802B-491E-9944-EE14-23014044E0BF}"/>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017D9920-3060-974A-E183-041EAD1DDBED}"/>
              </a:ext>
            </a:extLst>
          </p:cNvPr>
          <p:cNvSpPr>
            <a:spLocks noGrp="1"/>
          </p:cNvSpPr>
          <p:nvPr>
            <p:ph type="sldNum" sz="quarter" idx="12"/>
          </p:nvPr>
        </p:nvSpPr>
        <p:spPr/>
        <p:txBody>
          <a:bodyPr/>
          <a:lstStyle/>
          <a:p>
            <a:fld id="{6F3806FF-9E51-4331-BB90-F49EFA1FA4FC}" type="slidenum">
              <a:rPr lang="fr-FR" smtClean="0"/>
              <a:t>37</a:t>
            </a:fld>
            <a:endParaRPr lang="fr-FR"/>
          </a:p>
        </p:txBody>
      </p:sp>
      <p:sp>
        <p:nvSpPr>
          <p:cNvPr id="12" name="Content Placeholder 5">
            <a:extLst>
              <a:ext uri="{FF2B5EF4-FFF2-40B4-BE49-F238E27FC236}">
                <a16:creationId xmlns:a16="http://schemas.microsoft.com/office/drawing/2014/main" id="{F5ED4498-5079-8E36-7863-17D6DDD81B87}"/>
              </a:ext>
            </a:extLst>
          </p:cNvPr>
          <p:cNvSpPr>
            <a:spLocks noGrp="1"/>
          </p:cNvSpPr>
          <p:nvPr>
            <p:ph idx="1"/>
          </p:nvPr>
        </p:nvSpPr>
        <p:spPr>
          <a:xfrm>
            <a:off x="838200" y="1733731"/>
            <a:ext cx="6261340" cy="4987744"/>
          </a:xfrm>
        </p:spPr>
        <p:txBody>
          <a:bodyPr>
            <a:normAutofit fontScale="92500" lnSpcReduction="10000"/>
          </a:bodyPr>
          <a:lstStyle/>
          <a:p>
            <a:pPr marL="0" indent="0">
              <a:buNone/>
            </a:pPr>
            <a:r>
              <a:rPr lang="en-US" dirty="0"/>
              <a:t>Interpreting a model means understanding </a:t>
            </a:r>
            <a:r>
              <a:rPr lang="en-US" i="1" dirty="0"/>
              <a:t>why</a:t>
            </a:r>
            <a:r>
              <a:rPr lang="en-US" dirty="0"/>
              <a:t> it gives a certain output for given inputs. You extract </a:t>
            </a:r>
            <a:r>
              <a:rPr lang="en-US" dirty="0">
                <a:solidFill>
                  <a:srgbClr val="7F7DB0"/>
                </a:solidFill>
              </a:rPr>
              <a:t>insights</a:t>
            </a:r>
            <a:r>
              <a:rPr lang="en-US" dirty="0"/>
              <a:t>.</a:t>
            </a:r>
          </a:p>
          <a:p>
            <a:pPr marL="0" indent="0">
              <a:buNone/>
            </a:pPr>
            <a:r>
              <a:rPr lang="en-US" dirty="0"/>
              <a:t>Models vary in transparency:</a:t>
            </a:r>
          </a:p>
          <a:p>
            <a:r>
              <a:rPr lang="en-US" dirty="0"/>
              <a:t>Some are easier to interpret (e.g. linear regressions)</a:t>
            </a:r>
          </a:p>
          <a:p>
            <a:r>
              <a:rPr lang="en-US" dirty="0"/>
              <a:t>Some are very complex (e.g. Random Forests)</a:t>
            </a:r>
          </a:p>
          <a:p>
            <a:pPr marL="0" indent="0">
              <a:buNone/>
            </a:pPr>
            <a:r>
              <a:rPr lang="en-US" dirty="0"/>
              <a:t>Complex models capture richer interactions in systems</a:t>
            </a:r>
          </a:p>
          <a:p>
            <a:r>
              <a:rPr lang="en-US" dirty="0"/>
              <a:t>They are more accurate, but do not necessarily yield a “truer” representation</a:t>
            </a:r>
          </a:p>
        </p:txBody>
      </p:sp>
      <p:pic>
        <p:nvPicPr>
          <p:cNvPr id="25" name="Image 24">
            <a:extLst>
              <a:ext uri="{FF2B5EF4-FFF2-40B4-BE49-F238E27FC236}">
                <a16:creationId xmlns:a16="http://schemas.microsoft.com/office/drawing/2014/main" id="{03CA091B-F29C-5AAB-C183-E9B7ED271FB9}"/>
              </a:ext>
            </a:extLst>
          </p:cNvPr>
          <p:cNvPicPr>
            <a:picLocks noChangeAspect="1"/>
          </p:cNvPicPr>
          <p:nvPr/>
        </p:nvPicPr>
        <p:blipFill>
          <a:blip r:embed="rId4"/>
          <a:stretch>
            <a:fillRect/>
          </a:stretch>
        </p:blipFill>
        <p:spPr>
          <a:xfrm>
            <a:off x="8190310" y="956332"/>
            <a:ext cx="3254652" cy="995687"/>
          </a:xfrm>
          <a:prstGeom prst="rect">
            <a:avLst/>
          </a:prstGeom>
        </p:spPr>
      </p:pic>
      <p:grpSp>
        <p:nvGrpSpPr>
          <p:cNvPr id="38" name="Groupe 37">
            <a:extLst>
              <a:ext uri="{FF2B5EF4-FFF2-40B4-BE49-F238E27FC236}">
                <a16:creationId xmlns:a16="http://schemas.microsoft.com/office/drawing/2014/main" id="{46F0786B-20D2-74D0-95E9-6A2C593EEF83}"/>
              </a:ext>
            </a:extLst>
          </p:cNvPr>
          <p:cNvGrpSpPr/>
          <p:nvPr/>
        </p:nvGrpSpPr>
        <p:grpSpPr>
          <a:xfrm>
            <a:off x="8190310" y="1914948"/>
            <a:ext cx="3628172" cy="1274134"/>
            <a:chOff x="8190310" y="1914948"/>
            <a:chExt cx="3628172" cy="1274134"/>
          </a:xfrm>
        </p:grpSpPr>
        <p:pic>
          <p:nvPicPr>
            <p:cNvPr id="23" name="Image 22">
              <a:extLst>
                <a:ext uri="{FF2B5EF4-FFF2-40B4-BE49-F238E27FC236}">
                  <a16:creationId xmlns:a16="http://schemas.microsoft.com/office/drawing/2014/main" id="{22D4E905-6E9F-A746-421D-4A4CD16B483F}"/>
                </a:ext>
              </a:extLst>
            </p:cNvPr>
            <p:cNvPicPr>
              <a:picLocks noChangeAspect="1"/>
            </p:cNvPicPr>
            <p:nvPr/>
          </p:nvPicPr>
          <p:blipFill>
            <a:blip r:embed="rId5"/>
            <a:stretch>
              <a:fillRect/>
            </a:stretch>
          </p:blipFill>
          <p:spPr>
            <a:xfrm>
              <a:off x="8190310" y="2277780"/>
              <a:ext cx="3254652" cy="911302"/>
            </a:xfrm>
            <a:prstGeom prst="rect">
              <a:avLst/>
            </a:prstGeom>
          </p:spPr>
        </p:pic>
        <p:cxnSp>
          <p:nvCxnSpPr>
            <p:cNvPr id="30" name="Connecteur droit avec flèche 29">
              <a:extLst>
                <a:ext uri="{FF2B5EF4-FFF2-40B4-BE49-F238E27FC236}">
                  <a16:creationId xmlns:a16="http://schemas.microsoft.com/office/drawing/2014/main" id="{1F4D7D13-0C9F-4C66-FB20-5E04C426822B}"/>
                </a:ext>
              </a:extLst>
            </p:cNvPr>
            <p:cNvCxnSpPr>
              <a:cxnSpLocks/>
            </p:cNvCxnSpPr>
            <p:nvPr/>
          </p:nvCxnSpPr>
          <p:spPr>
            <a:xfrm>
              <a:off x="8323868" y="195201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Content Placeholder 5">
              <a:extLst>
                <a:ext uri="{FF2B5EF4-FFF2-40B4-BE49-F238E27FC236}">
                  <a16:creationId xmlns:a16="http://schemas.microsoft.com/office/drawing/2014/main" id="{E02A3ACE-7AA1-38FF-DB21-C94E17C0AF15}"/>
                </a:ext>
              </a:extLst>
            </p:cNvPr>
            <p:cNvSpPr txBox="1">
              <a:spLocks/>
            </p:cNvSpPr>
            <p:nvPr/>
          </p:nvSpPr>
          <p:spPr>
            <a:xfrm>
              <a:off x="8359042" y="1914948"/>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400" dirty="0"/>
                <a:t>Capture  + process</a:t>
              </a:r>
            </a:p>
          </p:txBody>
        </p:sp>
      </p:grpSp>
      <p:grpSp>
        <p:nvGrpSpPr>
          <p:cNvPr id="39" name="Groupe 38">
            <a:extLst>
              <a:ext uri="{FF2B5EF4-FFF2-40B4-BE49-F238E27FC236}">
                <a16:creationId xmlns:a16="http://schemas.microsoft.com/office/drawing/2014/main" id="{2F066598-9440-ED13-1EB0-7EFCC11B4973}"/>
              </a:ext>
            </a:extLst>
          </p:cNvPr>
          <p:cNvGrpSpPr/>
          <p:nvPr/>
        </p:nvGrpSpPr>
        <p:grpSpPr>
          <a:xfrm>
            <a:off x="8190310" y="3003783"/>
            <a:ext cx="3628172" cy="1275016"/>
            <a:chOff x="8190310" y="3003783"/>
            <a:chExt cx="3628172" cy="1275016"/>
          </a:xfrm>
        </p:grpSpPr>
        <p:pic>
          <p:nvPicPr>
            <p:cNvPr id="21" name="Image 20">
              <a:extLst>
                <a:ext uri="{FF2B5EF4-FFF2-40B4-BE49-F238E27FC236}">
                  <a16:creationId xmlns:a16="http://schemas.microsoft.com/office/drawing/2014/main" id="{F5B0828C-9B3D-69E5-BBB3-F72E7927062B}"/>
                </a:ext>
              </a:extLst>
            </p:cNvPr>
            <p:cNvPicPr>
              <a:picLocks noChangeAspect="1"/>
            </p:cNvPicPr>
            <p:nvPr/>
          </p:nvPicPr>
          <p:blipFill>
            <a:blip r:embed="rId6"/>
            <a:stretch>
              <a:fillRect/>
            </a:stretch>
          </p:blipFill>
          <p:spPr>
            <a:xfrm>
              <a:off x="8190310" y="3301781"/>
              <a:ext cx="3254652" cy="977018"/>
            </a:xfrm>
            <a:prstGeom prst="rect">
              <a:avLst/>
            </a:prstGeom>
          </p:spPr>
        </p:pic>
        <p:cxnSp>
          <p:nvCxnSpPr>
            <p:cNvPr id="31" name="Connecteur droit avec flèche 30">
              <a:extLst>
                <a:ext uri="{FF2B5EF4-FFF2-40B4-BE49-F238E27FC236}">
                  <a16:creationId xmlns:a16="http://schemas.microsoft.com/office/drawing/2014/main" id="{8A8CDA77-ED60-6122-AF69-C56E1B084841}"/>
                </a:ext>
              </a:extLst>
            </p:cNvPr>
            <p:cNvCxnSpPr>
              <a:cxnSpLocks/>
            </p:cNvCxnSpPr>
            <p:nvPr/>
          </p:nvCxnSpPr>
          <p:spPr>
            <a:xfrm>
              <a:off x="8323868" y="3033745"/>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5" name="Content Placeholder 5">
              <a:extLst>
                <a:ext uri="{FF2B5EF4-FFF2-40B4-BE49-F238E27FC236}">
                  <a16:creationId xmlns:a16="http://schemas.microsoft.com/office/drawing/2014/main" id="{D7957CD9-25FA-9D1F-B1CC-92C2FE84C0B8}"/>
                </a:ext>
              </a:extLst>
            </p:cNvPr>
            <p:cNvSpPr txBox="1">
              <a:spLocks/>
            </p:cNvSpPr>
            <p:nvPr/>
          </p:nvSpPr>
          <p:spPr>
            <a:xfrm>
              <a:off x="8359042" y="3003783"/>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Learn</a:t>
              </a:r>
              <a:endParaRPr lang="fr-FR" sz="1400" dirty="0"/>
            </a:p>
          </p:txBody>
        </p:sp>
      </p:grpSp>
      <p:grpSp>
        <p:nvGrpSpPr>
          <p:cNvPr id="40" name="Groupe 39">
            <a:extLst>
              <a:ext uri="{FF2B5EF4-FFF2-40B4-BE49-F238E27FC236}">
                <a16:creationId xmlns:a16="http://schemas.microsoft.com/office/drawing/2014/main" id="{270B603B-C2FC-0CA1-5940-64C38E98866A}"/>
              </a:ext>
            </a:extLst>
          </p:cNvPr>
          <p:cNvGrpSpPr/>
          <p:nvPr/>
        </p:nvGrpSpPr>
        <p:grpSpPr>
          <a:xfrm>
            <a:off x="8190310" y="4256314"/>
            <a:ext cx="3628172" cy="1251078"/>
            <a:chOff x="8190310" y="4256314"/>
            <a:chExt cx="3628172" cy="1251078"/>
          </a:xfrm>
        </p:grpSpPr>
        <p:pic>
          <p:nvPicPr>
            <p:cNvPr id="17" name="Image 16">
              <a:extLst>
                <a:ext uri="{FF2B5EF4-FFF2-40B4-BE49-F238E27FC236}">
                  <a16:creationId xmlns:a16="http://schemas.microsoft.com/office/drawing/2014/main" id="{B4C4FE44-254A-7947-3573-F1B4D619CBC7}"/>
                </a:ext>
              </a:extLst>
            </p:cNvPr>
            <p:cNvPicPr>
              <a:picLocks noChangeAspect="1"/>
            </p:cNvPicPr>
            <p:nvPr/>
          </p:nvPicPr>
          <p:blipFill>
            <a:blip r:embed="rId7"/>
            <a:stretch>
              <a:fillRect/>
            </a:stretch>
          </p:blipFill>
          <p:spPr>
            <a:xfrm>
              <a:off x="8190310" y="4636982"/>
              <a:ext cx="3163490" cy="870410"/>
            </a:xfrm>
            <a:prstGeom prst="rect">
              <a:avLst/>
            </a:prstGeom>
          </p:spPr>
        </p:pic>
        <p:cxnSp>
          <p:nvCxnSpPr>
            <p:cNvPr id="32" name="Connecteur droit avec flèche 31">
              <a:extLst>
                <a:ext uri="{FF2B5EF4-FFF2-40B4-BE49-F238E27FC236}">
                  <a16:creationId xmlns:a16="http://schemas.microsoft.com/office/drawing/2014/main" id="{4ECF14FE-3A60-7944-5BA7-2F2D223D418B}"/>
                </a:ext>
              </a:extLst>
            </p:cNvPr>
            <p:cNvCxnSpPr>
              <a:cxnSpLocks/>
            </p:cNvCxnSpPr>
            <p:nvPr/>
          </p:nvCxnSpPr>
          <p:spPr>
            <a:xfrm>
              <a:off x="8323868" y="427879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6" name="Content Placeholder 5">
              <a:extLst>
                <a:ext uri="{FF2B5EF4-FFF2-40B4-BE49-F238E27FC236}">
                  <a16:creationId xmlns:a16="http://schemas.microsoft.com/office/drawing/2014/main" id="{BEFEE30D-4472-F321-D092-490214FF0E84}"/>
                </a:ext>
              </a:extLst>
            </p:cNvPr>
            <p:cNvSpPr txBox="1">
              <a:spLocks/>
            </p:cNvSpPr>
            <p:nvPr/>
          </p:nvSpPr>
          <p:spPr>
            <a:xfrm>
              <a:off x="8359042" y="4256314"/>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Extract</a:t>
              </a:r>
              <a:endParaRPr lang="fr-FR" sz="1400" dirty="0"/>
            </a:p>
          </p:txBody>
        </p:sp>
      </p:grpSp>
    </p:spTree>
    <p:extLst>
      <p:ext uri="{BB962C8B-B14F-4D97-AF65-F5344CB8AC3E}">
        <p14:creationId xmlns:p14="http://schemas.microsoft.com/office/powerpoint/2010/main" val="753646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D9A5F6-E47A-3226-17AD-8EBDF91EA261}"/>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0BF75FFA-A4F5-559F-7FD1-905B7BBD074B}"/>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icture 3" descr="A blue and black background&#10;&#10;Description automatically generated">
            <a:extLst>
              <a:ext uri="{FF2B5EF4-FFF2-40B4-BE49-F238E27FC236}">
                <a16:creationId xmlns:a16="http://schemas.microsoft.com/office/drawing/2014/main" id="{66F1D836-652E-7582-BE94-A5916502F138}"/>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E400348D-C3B6-E460-A8C1-61A9027349B8}"/>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E692082C-42B4-974A-BE21-B3E1DE7410DC}"/>
              </a:ext>
            </a:extLst>
          </p:cNvPr>
          <p:cNvSpPr>
            <a:spLocks noGrp="1"/>
          </p:cNvSpPr>
          <p:nvPr>
            <p:ph type="sldNum" sz="quarter" idx="12"/>
          </p:nvPr>
        </p:nvSpPr>
        <p:spPr/>
        <p:txBody>
          <a:bodyPr/>
          <a:lstStyle/>
          <a:p>
            <a:fld id="{6F3806FF-9E51-4331-BB90-F49EFA1FA4FC}" type="slidenum">
              <a:rPr lang="fr-FR" smtClean="0"/>
              <a:t>38</a:t>
            </a:fld>
            <a:endParaRPr lang="fr-FR"/>
          </a:p>
        </p:txBody>
      </p:sp>
      <p:sp>
        <p:nvSpPr>
          <p:cNvPr id="12" name="Content Placeholder 5">
            <a:extLst>
              <a:ext uri="{FF2B5EF4-FFF2-40B4-BE49-F238E27FC236}">
                <a16:creationId xmlns:a16="http://schemas.microsoft.com/office/drawing/2014/main" id="{5964A667-F363-6483-1006-72F3A9DD72E9}"/>
              </a:ext>
            </a:extLst>
          </p:cNvPr>
          <p:cNvSpPr>
            <a:spLocks noGrp="1"/>
          </p:cNvSpPr>
          <p:nvPr>
            <p:ph idx="1"/>
          </p:nvPr>
        </p:nvSpPr>
        <p:spPr>
          <a:xfrm>
            <a:off x="838200" y="1733731"/>
            <a:ext cx="6261340" cy="4987744"/>
          </a:xfrm>
        </p:spPr>
        <p:txBody>
          <a:bodyPr>
            <a:normAutofit/>
          </a:bodyPr>
          <a:lstStyle/>
          <a:p>
            <a:r>
              <a:rPr lang="en-US" dirty="0"/>
              <a:t>The (arguably) hardest part is </a:t>
            </a:r>
            <a:r>
              <a:rPr lang="en-US" dirty="0">
                <a:solidFill>
                  <a:srgbClr val="7F7DB0"/>
                </a:solidFill>
              </a:rPr>
              <a:t>communicating:</a:t>
            </a:r>
            <a:r>
              <a:rPr lang="en-US" dirty="0"/>
              <a:t> informing people of the insights you gathered and advising them.</a:t>
            </a:r>
          </a:p>
          <a:p>
            <a:r>
              <a:rPr lang="en-US" dirty="0"/>
              <a:t>Many challenges:</a:t>
            </a:r>
          </a:p>
          <a:p>
            <a:pPr lvl="1"/>
            <a:r>
              <a:rPr lang="en-US" dirty="0"/>
              <a:t>Misinterpretation, both on your end or on your public</a:t>
            </a:r>
          </a:p>
          <a:p>
            <a:pPr lvl="1"/>
            <a:r>
              <a:rPr lang="en-US" dirty="0"/>
              <a:t>Communicating the limits of your analyses</a:t>
            </a:r>
          </a:p>
          <a:p>
            <a:pPr lvl="1"/>
            <a:r>
              <a:rPr lang="en-US" dirty="0"/>
              <a:t>Resistance to findings or to act</a:t>
            </a:r>
          </a:p>
          <a:p>
            <a:pPr lvl="1"/>
            <a:r>
              <a:rPr lang="en-US" dirty="0"/>
              <a:t>Knowledge gap between you and your audience</a:t>
            </a:r>
          </a:p>
        </p:txBody>
      </p:sp>
      <p:pic>
        <p:nvPicPr>
          <p:cNvPr id="25" name="Image 24">
            <a:extLst>
              <a:ext uri="{FF2B5EF4-FFF2-40B4-BE49-F238E27FC236}">
                <a16:creationId xmlns:a16="http://schemas.microsoft.com/office/drawing/2014/main" id="{F7AA0DD2-0B5F-83B9-347D-E1EF63489E72}"/>
              </a:ext>
            </a:extLst>
          </p:cNvPr>
          <p:cNvPicPr>
            <a:picLocks noChangeAspect="1"/>
          </p:cNvPicPr>
          <p:nvPr/>
        </p:nvPicPr>
        <p:blipFill>
          <a:blip r:embed="rId4"/>
          <a:stretch>
            <a:fillRect/>
          </a:stretch>
        </p:blipFill>
        <p:spPr>
          <a:xfrm>
            <a:off x="8190310" y="956332"/>
            <a:ext cx="3254652" cy="995687"/>
          </a:xfrm>
          <a:prstGeom prst="rect">
            <a:avLst/>
          </a:prstGeom>
        </p:spPr>
      </p:pic>
      <p:grpSp>
        <p:nvGrpSpPr>
          <p:cNvPr id="38" name="Groupe 37">
            <a:extLst>
              <a:ext uri="{FF2B5EF4-FFF2-40B4-BE49-F238E27FC236}">
                <a16:creationId xmlns:a16="http://schemas.microsoft.com/office/drawing/2014/main" id="{5712A0AA-6089-9865-5838-AD4181CD689C}"/>
              </a:ext>
            </a:extLst>
          </p:cNvPr>
          <p:cNvGrpSpPr/>
          <p:nvPr/>
        </p:nvGrpSpPr>
        <p:grpSpPr>
          <a:xfrm>
            <a:off x="8190310" y="1914948"/>
            <a:ext cx="3628172" cy="1274134"/>
            <a:chOff x="8190310" y="1914948"/>
            <a:chExt cx="3628172" cy="1274134"/>
          </a:xfrm>
        </p:grpSpPr>
        <p:pic>
          <p:nvPicPr>
            <p:cNvPr id="23" name="Image 22">
              <a:extLst>
                <a:ext uri="{FF2B5EF4-FFF2-40B4-BE49-F238E27FC236}">
                  <a16:creationId xmlns:a16="http://schemas.microsoft.com/office/drawing/2014/main" id="{4939F627-5FA3-D8DE-9DBC-1761495AF278}"/>
                </a:ext>
              </a:extLst>
            </p:cNvPr>
            <p:cNvPicPr>
              <a:picLocks noChangeAspect="1"/>
            </p:cNvPicPr>
            <p:nvPr/>
          </p:nvPicPr>
          <p:blipFill>
            <a:blip r:embed="rId5"/>
            <a:stretch>
              <a:fillRect/>
            </a:stretch>
          </p:blipFill>
          <p:spPr>
            <a:xfrm>
              <a:off x="8190310" y="2277780"/>
              <a:ext cx="3254652" cy="911302"/>
            </a:xfrm>
            <a:prstGeom prst="rect">
              <a:avLst/>
            </a:prstGeom>
          </p:spPr>
        </p:pic>
        <p:cxnSp>
          <p:nvCxnSpPr>
            <p:cNvPr id="30" name="Connecteur droit avec flèche 29">
              <a:extLst>
                <a:ext uri="{FF2B5EF4-FFF2-40B4-BE49-F238E27FC236}">
                  <a16:creationId xmlns:a16="http://schemas.microsoft.com/office/drawing/2014/main" id="{1A869AB9-FA49-510E-7193-02EE8D932DFF}"/>
                </a:ext>
              </a:extLst>
            </p:cNvPr>
            <p:cNvCxnSpPr>
              <a:cxnSpLocks/>
            </p:cNvCxnSpPr>
            <p:nvPr/>
          </p:nvCxnSpPr>
          <p:spPr>
            <a:xfrm>
              <a:off x="8323868" y="195201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Content Placeholder 5">
              <a:extLst>
                <a:ext uri="{FF2B5EF4-FFF2-40B4-BE49-F238E27FC236}">
                  <a16:creationId xmlns:a16="http://schemas.microsoft.com/office/drawing/2014/main" id="{8D83B310-E9ED-B149-D9A6-022851563AF1}"/>
                </a:ext>
              </a:extLst>
            </p:cNvPr>
            <p:cNvSpPr txBox="1">
              <a:spLocks/>
            </p:cNvSpPr>
            <p:nvPr/>
          </p:nvSpPr>
          <p:spPr>
            <a:xfrm>
              <a:off x="8359042" y="1914948"/>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400" dirty="0"/>
                <a:t>Capture  + process</a:t>
              </a:r>
            </a:p>
          </p:txBody>
        </p:sp>
      </p:grpSp>
      <p:grpSp>
        <p:nvGrpSpPr>
          <p:cNvPr id="39" name="Groupe 38">
            <a:extLst>
              <a:ext uri="{FF2B5EF4-FFF2-40B4-BE49-F238E27FC236}">
                <a16:creationId xmlns:a16="http://schemas.microsoft.com/office/drawing/2014/main" id="{92FBEA36-C314-7E3E-71D4-59C4E73A5332}"/>
              </a:ext>
            </a:extLst>
          </p:cNvPr>
          <p:cNvGrpSpPr/>
          <p:nvPr/>
        </p:nvGrpSpPr>
        <p:grpSpPr>
          <a:xfrm>
            <a:off x="8190310" y="3003783"/>
            <a:ext cx="3628172" cy="1275016"/>
            <a:chOff x="8190310" y="3003783"/>
            <a:chExt cx="3628172" cy="1275016"/>
          </a:xfrm>
        </p:grpSpPr>
        <p:pic>
          <p:nvPicPr>
            <p:cNvPr id="21" name="Image 20">
              <a:extLst>
                <a:ext uri="{FF2B5EF4-FFF2-40B4-BE49-F238E27FC236}">
                  <a16:creationId xmlns:a16="http://schemas.microsoft.com/office/drawing/2014/main" id="{8A1BB730-E33F-8F96-B211-19638411C61F}"/>
                </a:ext>
              </a:extLst>
            </p:cNvPr>
            <p:cNvPicPr>
              <a:picLocks noChangeAspect="1"/>
            </p:cNvPicPr>
            <p:nvPr/>
          </p:nvPicPr>
          <p:blipFill>
            <a:blip r:embed="rId6"/>
            <a:stretch>
              <a:fillRect/>
            </a:stretch>
          </p:blipFill>
          <p:spPr>
            <a:xfrm>
              <a:off x="8190310" y="3301781"/>
              <a:ext cx="3254652" cy="977018"/>
            </a:xfrm>
            <a:prstGeom prst="rect">
              <a:avLst/>
            </a:prstGeom>
          </p:spPr>
        </p:pic>
        <p:cxnSp>
          <p:nvCxnSpPr>
            <p:cNvPr id="31" name="Connecteur droit avec flèche 30">
              <a:extLst>
                <a:ext uri="{FF2B5EF4-FFF2-40B4-BE49-F238E27FC236}">
                  <a16:creationId xmlns:a16="http://schemas.microsoft.com/office/drawing/2014/main" id="{B8DF401A-54FE-C45B-167F-C8B5DDF5A4B7}"/>
                </a:ext>
              </a:extLst>
            </p:cNvPr>
            <p:cNvCxnSpPr>
              <a:cxnSpLocks/>
            </p:cNvCxnSpPr>
            <p:nvPr/>
          </p:nvCxnSpPr>
          <p:spPr>
            <a:xfrm>
              <a:off x="8323868" y="3033745"/>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5" name="Content Placeholder 5">
              <a:extLst>
                <a:ext uri="{FF2B5EF4-FFF2-40B4-BE49-F238E27FC236}">
                  <a16:creationId xmlns:a16="http://schemas.microsoft.com/office/drawing/2014/main" id="{D9371E85-2565-AD75-2A6B-D7D659D95260}"/>
                </a:ext>
              </a:extLst>
            </p:cNvPr>
            <p:cNvSpPr txBox="1">
              <a:spLocks/>
            </p:cNvSpPr>
            <p:nvPr/>
          </p:nvSpPr>
          <p:spPr>
            <a:xfrm>
              <a:off x="8359042" y="3003783"/>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Learn</a:t>
              </a:r>
              <a:endParaRPr lang="fr-FR" sz="1400" dirty="0"/>
            </a:p>
          </p:txBody>
        </p:sp>
      </p:grpSp>
      <p:grpSp>
        <p:nvGrpSpPr>
          <p:cNvPr id="40" name="Groupe 39">
            <a:extLst>
              <a:ext uri="{FF2B5EF4-FFF2-40B4-BE49-F238E27FC236}">
                <a16:creationId xmlns:a16="http://schemas.microsoft.com/office/drawing/2014/main" id="{6B7AABD3-48E0-7688-84E5-04D745B3F6E8}"/>
              </a:ext>
            </a:extLst>
          </p:cNvPr>
          <p:cNvGrpSpPr/>
          <p:nvPr/>
        </p:nvGrpSpPr>
        <p:grpSpPr>
          <a:xfrm>
            <a:off x="8190310" y="4256314"/>
            <a:ext cx="3628172" cy="1251078"/>
            <a:chOff x="8190310" y="4256314"/>
            <a:chExt cx="3628172" cy="1251078"/>
          </a:xfrm>
        </p:grpSpPr>
        <p:pic>
          <p:nvPicPr>
            <p:cNvPr id="17" name="Image 16">
              <a:extLst>
                <a:ext uri="{FF2B5EF4-FFF2-40B4-BE49-F238E27FC236}">
                  <a16:creationId xmlns:a16="http://schemas.microsoft.com/office/drawing/2014/main" id="{D31681E6-6896-9C89-3A0B-2F5916E4ACB3}"/>
                </a:ext>
              </a:extLst>
            </p:cNvPr>
            <p:cNvPicPr>
              <a:picLocks noChangeAspect="1"/>
            </p:cNvPicPr>
            <p:nvPr/>
          </p:nvPicPr>
          <p:blipFill>
            <a:blip r:embed="rId7"/>
            <a:stretch>
              <a:fillRect/>
            </a:stretch>
          </p:blipFill>
          <p:spPr>
            <a:xfrm>
              <a:off x="8190310" y="4636982"/>
              <a:ext cx="3163490" cy="870410"/>
            </a:xfrm>
            <a:prstGeom prst="rect">
              <a:avLst/>
            </a:prstGeom>
          </p:spPr>
        </p:pic>
        <p:cxnSp>
          <p:nvCxnSpPr>
            <p:cNvPr id="32" name="Connecteur droit avec flèche 31">
              <a:extLst>
                <a:ext uri="{FF2B5EF4-FFF2-40B4-BE49-F238E27FC236}">
                  <a16:creationId xmlns:a16="http://schemas.microsoft.com/office/drawing/2014/main" id="{6ED76E5D-3A94-F145-786A-BD31424AF748}"/>
                </a:ext>
              </a:extLst>
            </p:cNvPr>
            <p:cNvCxnSpPr>
              <a:cxnSpLocks/>
            </p:cNvCxnSpPr>
            <p:nvPr/>
          </p:nvCxnSpPr>
          <p:spPr>
            <a:xfrm>
              <a:off x="8323868" y="427879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6" name="Content Placeholder 5">
              <a:extLst>
                <a:ext uri="{FF2B5EF4-FFF2-40B4-BE49-F238E27FC236}">
                  <a16:creationId xmlns:a16="http://schemas.microsoft.com/office/drawing/2014/main" id="{60A81341-C31B-D654-F336-43A88F0F8FFE}"/>
                </a:ext>
              </a:extLst>
            </p:cNvPr>
            <p:cNvSpPr txBox="1">
              <a:spLocks/>
            </p:cNvSpPr>
            <p:nvPr/>
          </p:nvSpPr>
          <p:spPr>
            <a:xfrm>
              <a:off x="8359042" y="4256314"/>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Extract</a:t>
              </a:r>
              <a:endParaRPr lang="fr-FR" sz="1400" dirty="0"/>
            </a:p>
          </p:txBody>
        </p:sp>
      </p:grpSp>
      <p:grpSp>
        <p:nvGrpSpPr>
          <p:cNvPr id="41" name="Groupe 40">
            <a:extLst>
              <a:ext uri="{FF2B5EF4-FFF2-40B4-BE49-F238E27FC236}">
                <a16:creationId xmlns:a16="http://schemas.microsoft.com/office/drawing/2014/main" id="{92B09937-D47E-953B-3841-59C8A183739C}"/>
              </a:ext>
            </a:extLst>
          </p:cNvPr>
          <p:cNvGrpSpPr/>
          <p:nvPr/>
        </p:nvGrpSpPr>
        <p:grpSpPr>
          <a:xfrm>
            <a:off x="8190310" y="5531326"/>
            <a:ext cx="3628172" cy="1161272"/>
            <a:chOff x="8190310" y="5531326"/>
            <a:chExt cx="3628172" cy="1161272"/>
          </a:xfrm>
        </p:grpSpPr>
        <p:pic>
          <p:nvPicPr>
            <p:cNvPr id="10" name="Image 9">
              <a:extLst>
                <a:ext uri="{FF2B5EF4-FFF2-40B4-BE49-F238E27FC236}">
                  <a16:creationId xmlns:a16="http://schemas.microsoft.com/office/drawing/2014/main" id="{0741F9A2-F07A-36A0-539C-E5B1DA867771}"/>
                </a:ext>
              </a:extLst>
            </p:cNvPr>
            <p:cNvPicPr>
              <a:picLocks noChangeAspect="1"/>
            </p:cNvPicPr>
            <p:nvPr/>
          </p:nvPicPr>
          <p:blipFill>
            <a:blip r:embed="rId8"/>
            <a:stretch>
              <a:fillRect/>
            </a:stretch>
          </p:blipFill>
          <p:spPr>
            <a:xfrm>
              <a:off x="8190310" y="5758669"/>
              <a:ext cx="2645043" cy="933929"/>
            </a:xfrm>
            <a:prstGeom prst="rect">
              <a:avLst/>
            </a:prstGeom>
          </p:spPr>
        </p:pic>
        <p:cxnSp>
          <p:nvCxnSpPr>
            <p:cNvPr id="33" name="Connecteur droit avec flèche 32">
              <a:extLst>
                <a:ext uri="{FF2B5EF4-FFF2-40B4-BE49-F238E27FC236}">
                  <a16:creationId xmlns:a16="http://schemas.microsoft.com/office/drawing/2014/main" id="{10CDC5D4-5683-EFD4-84DA-FFFB05993962}"/>
                </a:ext>
              </a:extLst>
            </p:cNvPr>
            <p:cNvCxnSpPr>
              <a:cxnSpLocks/>
            </p:cNvCxnSpPr>
            <p:nvPr/>
          </p:nvCxnSpPr>
          <p:spPr>
            <a:xfrm>
              <a:off x="8323868" y="5561041"/>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7" name="Content Placeholder 5">
              <a:extLst>
                <a:ext uri="{FF2B5EF4-FFF2-40B4-BE49-F238E27FC236}">
                  <a16:creationId xmlns:a16="http://schemas.microsoft.com/office/drawing/2014/main" id="{08C4C749-07FD-102D-7704-58FFCADADE46}"/>
                </a:ext>
              </a:extLst>
            </p:cNvPr>
            <p:cNvSpPr txBox="1">
              <a:spLocks/>
            </p:cNvSpPr>
            <p:nvPr/>
          </p:nvSpPr>
          <p:spPr>
            <a:xfrm>
              <a:off x="8359042" y="5531326"/>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Inform</a:t>
              </a:r>
              <a:endParaRPr lang="fr-FR" sz="1400" dirty="0"/>
            </a:p>
          </p:txBody>
        </p:sp>
      </p:grpSp>
    </p:spTree>
    <p:extLst>
      <p:ext uri="{BB962C8B-B14F-4D97-AF65-F5344CB8AC3E}">
        <p14:creationId xmlns:p14="http://schemas.microsoft.com/office/powerpoint/2010/main" val="186320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0BA9FB-549B-1903-4C05-C780D1B640D7}"/>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F68949B4-9511-9D60-5791-4C903DD1D483}"/>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icture 3" descr="A blue and black background&#10;&#10;Description automatically generated">
            <a:extLst>
              <a:ext uri="{FF2B5EF4-FFF2-40B4-BE49-F238E27FC236}">
                <a16:creationId xmlns:a16="http://schemas.microsoft.com/office/drawing/2014/main" id="{D04DFDDF-E33B-E7D6-FEE9-14CF5478B7D7}"/>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E7A05C62-B99A-E411-B8FC-182D3BB54A5A}"/>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0E97425C-88BD-8C14-CD8D-4B7B5C7E89AF}"/>
              </a:ext>
            </a:extLst>
          </p:cNvPr>
          <p:cNvSpPr>
            <a:spLocks noGrp="1"/>
          </p:cNvSpPr>
          <p:nvPr>
            <p:ph type="sldNum" sz="quarter" idx="12"/>
          </p:nvPr>
        </p:nvSpPr>
        <p:spPr/>
        <p:txBody>
          <a:bodyPr/>
          <a:lstStyle/>
          <a:p>
            <a:fld id="{6F3806FF-9E51-4331-BB90-F49EFA1FA4FC}" type="slidenum">
              <a:rPr lang="fr-FR" smtClean="0"/>
              <a:t>39</a:t>
            </a:fld>
            <a:endParaRPr lang="fr-FR"/>
          </a:p>
        </p:txBody>
      </p:sp>
      <p:sp>
        <p:nvSpPr>
          <p:cNvPr id="12" name="Content Placeholder 5">
            <a:extLst>
              <a:ext uri="{FF2B5EF4-FFF2-40B4-BE49-F238E27FC236}">
                <a16:creationId xmlns:a16="http://schemas.microsoft.com/office/drawing/2014/main" id="{782AADB4-9D98-58FC-9601-9B36F0D5329A}"/>
              </a:ext>
            </a:extLst>
          </p:cNvPr>
          <p:cNvSpPr>
            <a:spLocks noGrp="1"/>
          </p:cNvSpPr>
          <p:nvPr>
            <p:ph idx="1"/>
          </p:nvPr>
        </p:nvSpPr>
        <p:spPr>
          <a:xfrm>
            <a:off x="838200" y="1733731"/>
            <a:ext cx="6261340" cy="4987744"/>
          </a:xfrm>
        </p:spPr>
        <p:txBody>
          <a:bodyPr>
            <a:normAutofit/>
          </a:bodyPr>
          <a:lstStyle/>
          <a:p>
            <a:r>
              <a:rPr lang="en-US" dirty="0"/>
              <a:t>You could argue that data and the knowledge you extract are mostly rhetorical devices to influence and guide decision makers</a:t>
            </a:r>
          </a:p>
        </p:txBody>
      </p:sp>
      <p:pic>
        <p:nvPicPr>
          <p:cNvPr id="25" name="Image 24">
            <a:extLst>
              <a:ext uri="{FF2B5EF4-FFF2-40B4-BE49-F238E27FC236}">
                <a16:creationId xmlns:a16="http://schemas.microsoft.com/office/drawing/2014/main" id="{F7D684EB-0B15-1BEC-D535-ADC276B95B1F}"/>
              </a:ext>
            </a:extLst>
          </p:cNvPr>
          <p:cNvPicPr>
            <a:picLocks noChangeAspect="1"/>
          </p:cNvPicPr>
          <p:nvPr/>
        </p:nvPicPr>
        <p:blipFill>
          <a:blip r:embed="rId4"/>
          <a:stretch>
            <a:fillRect/>
          </a:stretch>
        </p:blipFill>
        <p:spPr>
          <a:xfrm>
            <a:off x="8190310" y="956332"/>
            <a:ext cx="3254652" cy="995687"/>
          </a:xfrm>
          <a:prstGeom prst="rect">
            <a:avLst/>
          </a:prstGeom>
        </p:spPr>
      </p:pic>
      <p:grpSp>
        <p:nvGrpSpPr>
          <p:cNvPr id="38" name="Groupe 37">
            <a:extLst>
              <a:ext uri="{FF2B5EF4-FFF2-40B4-BE49-F238E27FC236}">
                <a16:creationId xmlns:a16="http://schemas.microsoft.com/office/drawing/2014/main" id="{E1C65096-CCE2-94B6-9F97-612DB47671F1}"/>
              </a:ext>
            </a:extLst>
          </p:cNvPr>
          <p:cNvGrpSpPr/>
          <p:nvPr/>
        </p:nvGrpSpPr>
        <p:grpSpPr>
          <a:xfrm>
            <a:off x="8190310" y="1914948"/>
            <a:ext cx="3628172" cy="1274134"/>
            <a:chOff x="8190310" y="1914948"/>
            <a:chExt cx="3628172" cy="1274134"/>
          </a:xfrm>
        </p:grpSpPr>
        <p:pic>
          <p:nvPicPr>
            <p:cNvPr id="23" name="Image 22">
              <a:extLst>
                <a:ext uri="{FF2B5EF4-FFF2-40B4-BE49-F238E27FC236}">
                  <a16:creationId xmlns:a16="http://schemas.microsoft.com/office/drawing/2014/main" id="{255B35A6-2F8A-A264-472C-C5F86A0A8024}"/>
                </a:ext>
              </a:extLst>
            </p:cNvPr>
            <p:cNvPicPr>
              <a:picLocks noChangeAspect="1"/>
            </p:cNvPicPr>
            <p:nvPr/>
          </p:nvPicPr>
          <p:blipFill>
            <a:blip r:embed="rId5"/>
            <a:stretch>
              <a:fillRect/>
            </a:stretch>
          </p:blipFill>
          <p:spPr>
            <a:xfrm>
              <a:off x="8190310" y="2277780"/>
              <a:ext cx="3254652" cy="911302"/>
            </a:xfrm>
            <a:prstGeom prst="rect">
              <a:avLst/>
            </a:prstGeom>
          </p:spPr>
        </p:pic>
        <p:cxnSp>
          <p:nvCxnSpPr>
            <p:cNvPr id="30" name="Connecteur droit avec flèche 29">
              <a:extLst>
                <a:ext uri="{FF2B5EF4-FFF2-40B4-BE49-F238E27FC236}">
                  <a16:creationId xmlns:a16="http://schemas.microsoft.com/office/drawing/2014/main" id="{C00CED93-1496-1A31-83F8-58813E8EA212}"/>
                </a:ext>
              </a:extLst>
            </p:cNvPr>
            <p:cNvCxnSpPr>
              <a:cxnSpLocks/>
            </p:cNvCxnSpPr>
            <p:nvPr/>
          </p:nvCxnSpPr>
          <p:spPr>
            <a:xfrm>
              <a:off x="8323868" y="195201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Content Placeholder 5">
              <a:extLst>
                <a:ext uri="{FF2B5EF4-FFF2-40B4-BE49-F238E27FC236}">
                  <a16:creationId xmlns:a16="http://schemas.microsoft.com/office/drawing/2014/main" id="{4639AE48-E862-4E94-684A-05E532EC69A6}"/>
                </a:ext>
              </a:extLst>
            </p:cNvPr>
            <p:cNvSpPr txBox="1">
              <a:spLocks/>
            </p:cNvSpPr>
            <p:nvPr/>
          </p:nvSpPr>
          <p:spPr>
            <a:xfrm>
              <a:off x="8359042" y="1914948"/>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400" dirty="0"/>
                <a:t>Capture  + process</a:t>
              </a:r>
            </a:p>
          </p:txBody>
        </p:sp>
      </p:grpSp>
      <p:grpSp>
        <p:nvGrpSpPr>
          <p:cNvPr id="39" name="Groupe 38">
            <a:extLst>
              <a:ext uri="{FF2B5EF4-FFF2-40B4-BE49-F238E27FC236}">
                <a16:creationId xmlns:a16="http://schemas.microsoft.com/office/drawing/2014/main" id="{9B001301-B5C6-2D66-3DB1-56E5129739DC}"/>
              </a:ext>
            </a:extLst>
          </p:cNvPr>
          <p:cNvGrpSpPr/>
          <p:nvPr/>
        </p:nvGrpSpPr>
        <p:grpSpPr>
          <a:xfrm>
            <a:off x="8190310" y="3003783"/>
            <a:ext cx="3628172" cy="1275016"/>
            <a:chOff x="8190310" y="3003783"/>
            <a:chExt cx="3628172" cy="1275016"/>
          </a:xfrm>
        </p:grpSpPr>
        <p:pic>
          <p:nvPicPr>
            <p:cNvPr id="21" name="Image 20">
              <a:extLst>
                <a:ext uri="{FF2B5EF4-FFF2-40B4-BE49-F238E27FC236}">
                  <a16:creationId xmlns:a16="http://schemas.microsoft.com/office/drawing/2014/main" id="{FA347BB9-A049-DDD0-5561-A70868E760C2}"/>
                </a:ext>
              </a:extLst>
            </p:cNvPr>
            <p:cNvPicPr>
              <a:picLocks noChangeAspect="1"/>
            </p:cNvPicPr>
            <p:nvPr/>
          </p:nvPicPr>
          <p:blipFill>
            <a:blip r:embed="rId6"/>
            <a:stretch>
              <a:fillRect/>
            </a:stretch>
          </p:blipFill>
          <p:spPr>
            <a:xfrm>
              <a:off x="8190310" y="3301781"/>
              <a:ext cx="3254652" cy="977018"/>
            </a:xfrm>
            <a:prstGeom prst="rect">
              <a:avLst/>
            </a:prstGeom>
          </p:spPr>
        </p:pic>
        <p:cxnSp>
          <p:nvCxnSpPr>
            <p:cNvPr id="31" name="Connecteur droit avec flèche 30">
              <a:extLst>
                <a:ext uri="{FF2B5EF4-FFF2-40B4-BE49-F238E27FC236}">
                  <a16:creationId xmlns:a16="http://schemas.microsoft.com/office/drawing/2014/main" id="{FCD2B542-DA98-6AAC-033A-17D9E6A57B2C}"/>
                </a:ext>
              </a:extLst>
            </p:cNvPr>
            <p:cNvCxnSpPr>
              <a:cxnSpLocks/>
            </p:cNvCxnSpPr>
            <p:nvPr/>
          </p:nvCxnSpPr>
          <p:spPr>
            <a:xfrm>
              <a:off x="8323868" y="3033745"/>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5" name="Content Placeholder 5">
              <a:extLst>
                <a:ext uri="{FF2B5EF4-FFF2-40B4-BE49-F238E27FC236}">
                  <a16:creationId xmlns:a16="http://schemas.microsoft.com/office/drawing/2014/main" id="{9844F816-9408-9D25-BFDD-8422E5214597}"/>
                </a:ext>
              </a:extLst>
            </p:cNvPr>
            <p:cNvSpPr txBox="1">
              <a:spLocks/>
            </p:cNvSpPr>
            <p:nvPr/>
          </p:nvSpPr>
          <p:spPr>
            <a:xfrm>
              <a:off x="8359042" y="3003783"/>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Learn</a:t>
              </a:r>
              <a:endParaRPr lang="fr-FR" sz="1400" dirty="0"/>
            </a:p>
          </p:txBody>
        </p:sp>
      </p:grpSp>
      <p:grpSp>
        <p:nvGrpSpPr>
          <p:cNvPr id="40" name="Groupe 39">
            <a:extLst>
              <a:ext uri="{FF2B5EF4-FFF2-40B4-BE49-F238E27FC236}">
                <a16:creationId xmlns:a16="http://schemas.microsoft.com/office/drawing/2014/main" id="{DF5D83BD-310E-539C-0D7C-81A4BF9CD1BF}"/>
              </a:ext>
            </a:extLst>
          </p:cNvPr>
          <p:cNvGrpSpPr/>
          <p:nvPr/>
        </p:nvGrpSpPr>
        <p:grpSpPr>
          <a:xfrm>
            <a:off x="8190310" y="4256314"/>
            <a:ext cx="3628172" cy="1251078"/>
            <a:chOff x="8190310" y="4256314"/>
            <a:chExt cx="3628172" cy="1251078"/>
          </a:xfrm>
        </p:grpSpPr>
        <p:pic>
          <p:nvPicPr>
            <p:cNvPr id="17" name="Image 16">
              <a:extLst>
                <a:ext uri="{FF2B5EF4-FFF2-40B4-BE49-F238E27FC236}">
                  <a16:creationId xmlns:a16="http://schemas.microsoft.com/office/drawing/2014/main" id="{D8C1A3FA-B72B-81D5-153F-44FB4B39EF33}"/>
                </a:ext>
              </a:extLst>
            </p:cNvPr>
            <p:cNvPicPr>
              <a:picLocks noChangeAspect="1"/>
            </p:cNvPicPr>
            <p:nvPr/>
          </p:nvPicPr>
          <p:blipFill>
            <a:blip r:embed="rId7"/>
            <a:stretch>
              <a:fillRect/>
            </a:stretch>
          </p:blipFill>
          <p:spPr>
            <a:xfrm>
              <a:off x="8190310" y="4636982"/>
              <a:ext cx="3163490" cy="870410"/>
            </a:xfrm>
            <a:prstGeom prst="rect">
              <a:avLst/>
            </a:prstGeom>
          </p:spPr>
        </p:pic>
        <p:cxnSp>
          <p:nvCxnSpPr>
            <p:cNvPr id="32" name="Connecteur droit avec flèche 31">
              <a:extLst>
                <a:ext uri="{FF2B5EF4-FFF2-40B4-BE49-F238E27FC236}">
                  <a16:creationId xmlns:a16="http://schemas.microsoft.com/office/drawing/2014/main" id="{EF84EDCD-E7E2-47DE-0666-6CA556A8A6AC}"/>
                </a:ext>
              </a:extLst>
            </p:cNvPr>
            <p:cNvCxnSpPr>
              <a:cxnSpLocks/>
            </p:cNvCxnSpPr>
            <p:nvPr/>
          </p:nvCxnSpPr>
          <p:spPr>
            <a:xfrm>
              <a:off x="8323868" y="427879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6" name="Content Placeholder 5">
              <a:extLst>
                <a:ext uri="{FF2B5EF4-FFF2-40B4-BE49-F238E27FC236}">
                  <a16:creationId xmlns:a16="http://schemas.microsoft.com/office/drawing/2014/main" id="{0531DFFC-1D2B-74AE-5652-796C4D54A74E}"/>
                </a:ext>
              </a:extLst>
            </p:cNvPr>
            <p:cNvSpPr txBox="1">
              <a:spLocks/>
            </p:cNvSpPr>
            <p:nvPr/>
          </p:nvSpPr>
          <p:spPr>
            <a:xfrm>
              <a:off x="8359042" y="4256314"/>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Extract</a:t>
              </a:r>
              <a:endParaRPr lang="fr-FR" sz="1400" dirty="0"/>
            </a:p>
          </p:txBody>
        </p:sp>
      </p:grpSp>
      <p:grpSp>
        <p:nvGrpSpPr>
          <p:cNvPr id="41" name="Groupe 40">
            <a:extLst>
              <a:ext uri="{FF2B5EF4-FFF2-40B4-BE49-F238E27FC236}">
                <a16:creationId xmlns:a16="http://schemas.microsoft.com/office/drawing/2014/main" id="{B8F1D920-EFE8-11B8-F567-9983F0F8717E}"/>
              </a:ext>
            </a:extLst>
          </p:cNvPr>
          <p:cNvGrpSpPr/>
          <p:nvPr/>
        </p:nvGrpSpPr>
        <p:grpSpPr>
          <a:xfrm>
            <a:off x="8190310" y="5531326"/>
            <a:ext cx="3628172" cy="1161272"/>
            <a:chOff x="8190310" y="5531326"/>
            <a:chExt cx="3628172" cy="1161272"/>
          </a:xfrm>
        </p:grpSpPr>
        <p:pic>
          <p:nvPicPr>
            <p:cNvPr id="10" name="Image 9">
              <a:extLst>
                <a:ext uri="{FF2B5EF4-FFF2-40B4-BE49-F238E27FC236}">
                  <a16:creationId xmlns:a16="http://schemas.microsoft.com/office/drawing/2014/main" id="{6B8123FD-4661-2651-6678-9ADCDAC766DD}"/>
                </a:ext>
              </a:extLst>
            </p:cNvPr>
            <p:cNvPicPr>
              <a:picLocks noChangeAspect="1"/>
            </p:cNvPicPr>
            <p:nvPr/>
          </p:nvPicPr>
          <p:blipFill>
            <a:blip r:embed="rId8"/>
            <a:stretch>
              <a:fillRect/>
            </a:stretch>
          </p:blipFill>
          <p:spPr>
            <a:xfrm>
              <a:off x="8190310" y="5758669"/>
              <a:ext cx="2645043" cy="933929"/>
            </a:xfrm>
            <a:prstGeom prst="rect">
              <a:avLst/>
            </a:prstGeom>
          </p:spPr>
        </p:pic>
        <p:cxnSp>
          <p:nvCxnSpPr>
            <p:cNvPr id="33" name="Connecteur droit avec flèche 32">
              <a:extLst>
                <a:ext uri="{FF2B5EF4-FFF2-40B4-BE49-F238E27FC236}">
                  <a16:creationId xmlns:a16="http://schemas.microsoft.com/office/drawing/2014/main" id="{873276FF-CAD7-C6B0-CD63-482729F0CB9C}"/>
                </a:ext>
              </a:extLst>
            </p:cNvPr>
            <p:cNvCxnSpPr>
              <a:cxnSpLocks/>
            </p:cNvCxnSpPr>
            <p:nvPr/>
          </p:nvCxnSpPr>
          <p:spPr>
            <a:xfrm>
              <a:off x="8323868" y="5561041"/>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7" name="Content Placeholder 5">
              <a:extLst>
                <a:ext uri="{FF2B5EF4-FFF2-40B4-BE49-F238E27FC236}">
                  <a16:creationId xmlns:a16="http://schemas.microsoft.com/office/drawing/2014/main" id="{966E578B-4386-937E-45EF-EF0F1963C29B}"/>
                </a:ext>
              </a:extLst>
            </p:cNvPr>
            <p:cNvSpPr txBox="1">
              <a:spLocks/>
            </p:cNvSpPr>
            <p:nvPr/>
          </p:nvSpPr>
          <p:spPr>
            <a:xfrm>
              <a:off x="8359042" y="5531326"/>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Inform</a:t>
              </a:r>
              <a:endParaRPr lang="fr-FR" sz="1400" dirty="0"/>
            </a:p>
          </p:txBody>
        </p:sp>
      </p:grpSp>
    </p:spTree>
    <p:extLst>
      <p:ext uri="{BB962C8B-B14F-4D97-AF65-F5344CB8AC3E}">
        <p14:creationId xmlns:p14="http://schemas.microsoft.com/office/powerpoint/2010/main" val="3661444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8BFED-7C0B-B5E2-649D-84E0B0EAED8D}"/>
            </a:ext>
          </a:extLst>
        </p:cNvPr>
        <p:cNvGrpSpPr/>
        <p:nvPr/>
      </p:nvGrpSpPr>
      <p:grpSpPr>
        <a:xfrm>
          <a:off x="0" y="0"/>
          <a:ext cx="0" cy="0"/>
          <a:chOff x="0" y="0"/>
          <a:chExt cx="0" cy="0"/>
        </a:xfrm>
      </p:grpSpPr>
      <p:pic>
        <p:nvPicPr>
          <p:cNvPr id="8" name="Picture 7" descr="A blue and black background&#10;&#10;Description automatically generated">
            <a:extLst>
              <a:ext uri="{FF2B5EF4-FFF2-40B4-BE49-F238E27FC236}">
                <a16:creationId xmlns:a16="http://schemas.microsoft.com/office/drawing/2014/main" id="{7C981D46-216B-FBE2-BD54-29B4F633F66C}"/>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2" name="Title 1">
            <a:extLst>
              <a:ext uri="{FF2B5EF4-FFF2-40B4-BE49-F238E27FC236}">
                <a16:creationId xmlns:a16="http://schemas.microsoft.com/office/drawing/2014/main" id="{2A398854-4952-20DF-299E-CC5CCE627366}"/>
              </a:ext>
            </a:extLst>
          </p:cNvPr>
          <p:cNvSpPr>
            <a:spLocks noGrp="1"/>
          </p:cNvSpPr>
          <p:nvPr>
            <p:ph type="title"/>
          </p:nvPr>
        </p:nvSpPr>
        <p:spPr/>
        <p:txBody>
          <a:bodyPr/>
          <a:lstStyle/>
          <a:p>
            <a:r>
              <a:rPr lang="en-US" dirty="0"/>
              <a:t>On the matter of books</a:t>
            </a:r>
          </a:p>
        </p:txBody>
      </p:sp>
      <p:sp>
        <p:nvSpPr>
          <p:cNvPr id="3" name="Content Placeholder 5">
            <a:extLst>
              <a:ext uri="{FF2B5EF4-FFF2-40B4-BE49-F238E27FC236}">
                <a16:creationId xmlns:a16="http://schemas.microsoft.com/office/drawing/2014/main" id="{8185E0C6-BB53-7B90-EE38-C5AA8CC9E0AE}"/>
              </a:ext>
            </a:extLst>
          </p:cNvPr>
          <p:cNvSpPr>
            <a:spLocks noGrp="1"/>
          </p:cNvSpPr>
          <p:nvPr>
            <p:ph idx="1"/>
          </p:nvPr>
        </p:nvSpPr>
        <p:spPr>
          <a:xfrm>
            <a:off x="838199" y="1825625"/>
            <a:ext cx="10515599" cy="1511935"/>
          </a:xfrm>
        </p:spPr>
        <p:txBody>
          <a:bodyPr>
            <a:normAutofit/>
          </a:bodyPr>
          <a:lstStyle/>
          <a:p>
            <a:r>
              <a:rPr lang="en-US" dirty="0"/>
              <a:t>Whenever I can, I try to reference </a:t>
            </a:r>
            <a:r>
              <a:rPr lang="en-US" dirty="0">
                <a:solidFill>
                  <a:srgbClr val="7F7DB0"/>
                </a:solidFill>
              </a:rPr>
              <a:t>free books </a:t>
            </a:r>
            <a:r>
              <a:rPr lang="en-US" dirty="0"/>
              <a:t>that you can find online</a:t>
            </a:r>
          </a:p>
          <a:p>
            <a:r>
              <a:rPr lang="en-US" dirty="0"/>
              <a:t>However, some of these are </a:t>
            </a:r>
            <a:r>
              <a:rPr lang="en-US" dirty="0">
                <a:solidFill>
                  <a:srgbClr val="7F7DB0"/>
                </a:solidFill>
              </a:rPr>
              <a:t>paid</a:t>
            </a:r>
          </a:p>
          <a:p>
            <a:r>
              <a:rPr lang="en-US" dirty="0"/>
              <a:t>Here is an interesting article in </a:t>
            </a:r>
            <a:r>
              <a:rPr lang="en-US" i="1" dirty="0"/>
              <a:t>Le Monde </a:t>
            </a:r>
            <a:r>
              <a:rPr lang="en-US" dirty="0"/>
              <a:t>you should read</a:t>
            </a:r>
            <a:endParaRPr lang="en-US" i="1" dirty="0">
              <a:solidFill>
                <a:srgbClr val="7F7DB0"/>
              </a:solidFill>
            </a:endParaRPr>
          </a:p>
          <a:p>
            <a:endParaRPr lang="en-US" dirty="0">
              <a:solidFill>
                <a:srgbClr val="7F7DB0"/>
              </a:solidFill>
            </a:endParaRPr>
          </a:p>
        </p:txBody>
      </p:sp>
      <p:sp>
        <p:nvSpPr>
          <p:cNvPr id="4" name="Espace réservé du numéro de diapositive 3">
            <a:extLst>
              <a:ext uri="{FF2B5EF4-FFF2-40B4-BE49-F238E27FC236}">
                <a16:creationId xmlns:a16="http://schemas.microsoft.com/office/drawing/2014/main" id="{E2490904-6FD0-37A5-28F1-EA4070BF7D53}"/>
              </a:ext>
            </a:extLst>
          </p:cNvPr>
          <p:cNvSpPr>
            <a:spLocks noGrp="1"/>
          </p:cNvSpPr>
          <p:nvPr>
            <p:ph type="sldNum" sz="quarter" idx="12"/>
          </p:nvPr>
        </p:nvSpPr>
        <p:spPr/>
        <p:txBody>
          <a:bodyPr/>
          <a:lstStyle/>
          <a:p>
            <a:fld id="{6F3806FF-9E51-4331-BB90-F49EFA1FA4FC}" type="slidenum">
              <a:rPr lang="fr-FR" smtClean="0"/>
              <a:t>4</a:t>
            </a:fld>
            <a:endParaRPr lang="fr-FR"/>
          </a:p>
        </p:txBody>
      </p:sp>
      <p:grpSp>
        <p:nvGrpSpPr>
          <p:cNvPr id="13" name="Groupe 12">
            <a:extLst>
              <a:ext uri="{FF2B5EF4-FFF2-40B4-BE49-F238E27FC236}">
                <a16:creationId xmlns:a16="http://schemas.microsoft.com/office/drawing/2014/main" id="{1A97E77F-7239-716A-B664-DABCE44E0243}"/>
              </a:ext>
            </a:extLst>
          </p:cNvPr>
          <p:cNvGrpSpPr/>
          <p:nvPr/>
        </p:nvGrpSpPr>
        <p:grpSpPr>
          <a:xfrm>
            <a:off x="838199" y="3520441"/>
            <a:ext cx="8810247" cy="2799334"/>
            <a:chOff x="882392" y="3557016"/>
            <a:chExt cx="8810247" cy="2799334"/>
          </a:xfrm>
        </p:grpSpPr>
        <p:sp>
          <p:nvSpPr>
            <p:cNvPr id="12" name="Rectangle 11">
              <a:extLst>
                <a:ext uri="{FF2B5EF4-FFF2-40B4-BE49-F238E27FC236}">
                  <a16:creationId xmlns:a16="http://schemas.microsoft.com/office/drawing/2014/main" id="{0595E8E4-40B2-83ED-9E6D-E0CC8AF7C94B}"/>
                </a:ext>
              </a:extLst>
            </p:cNvPr>
            <p:cNvSpPr/>
            <p:nvPr/>
          </p:nvSpPr>
          <p:spPr>
            <a:xfrm>
              <a:off x="882392" y="3557016"/>
              <a:ext cx="8810247" cy="279933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Image 8">
              <a:extLst>
                <a:ext uri="{FF2B5EF4-FFF2-40B4-BE49-F238E27FC236}">
                  <a16:creationId xmlns:a16="http://schemas.microsoft.com/office/drawing/2014/main" id="{658DEA8D-BEC4-D90E-BAAB-6A71E4CD2962}"/>
                </a:ext>
              </a:extLst>
            </p:cNvPr>
            <p:cNvPicPr>
              <a:picLocks noChangeAspect="1"/>
            </p:cNvPicPr>
            <p:nvPr/>
          </p:nvPicPr>
          <p:blipFill>
            <a:blip r:embed="rId4"/>
            <a:srcRect t="18638"/>
            <a:stretch>
              <a:fillRect/>
            </a:stretch>
          </p:blipFill>
          <p:spPr>
            <a:xfrm>
              <a:off x="920493" y="4240688"/>
              <a:ext cx="8763000" cy="2115662"/>
            </a:xfrm>
            <a:prstGeom prst="rect">
              <a:avLst/>
            </a:prstGeom>
          </p:spPr>
        </p:pic>
        <p:pic>
          <p:nvPicPr>
            <p:cNvPr id="11" name="Image 10">
              <a:extLst>
                <a:ext uri="{FF2B5EF4-FFF2-40B4-BE49-F238E27FC236}">
                  <a16:creationId xmlns:a16="http://schemas.microsoft.com/office/drawing/2014/main" id="{F6744B8F-723F-898F-4618-C24E6F7F465D}"/>
                </a:ext>
              </a:extLst>
            </p:cNvPr>
            <p:cNvPicPr>
              <a:picLocks noChangeAspect="1"/>
            </p:cNvPicPr>
            <p:nvPr/>
          </p:nvPicPr>
          <p:blipFill>
            <a:blip r:embed="rId5"/>
            <a:stretch>
              <a:fillRect/>
            </a:stretch>
          </p:blipFill>
          <p:spPr>
            <a:xfrm>
              <a:off x="1039172" y="3592194"/>
              <a:ext cx="2762250" cy="581025"/>
            </a:xfrm>
            <a:prstGeom prst="rect">
              <a:avLst/>
            </a:prstGeom>
          </p:spPr>
        </p:pic>
      </p:grpSp>
    </p:spTree>
    <p:extLst>
      <p:ext uri="{BB962C8B-B14F-4D97-AF65-F5344CB8AC3E}">
        <p14:creationId xmlns:p14="http://schemas.microsoft.com/office/powerpoint/2010/main" val="4023637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E7751C-F3A3-16A0-DD7C-2CAE62FD415E}"/>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03ADABE8-346F-EB85-7A1C-6B66DE324AB8}"/>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icture 3" descr="A blue and black background&#10;&#10;Description automatically generated">
            <a:extLst>
              <a:ext uri="{FF2B5EF4-FFF2-40B4-BE49-F238E27FC236}">
                <a16:creationId xmlns:a16="http://schemas.microsoft.com/office/drawing/2014/main" id="{0C29A9DB-6FF3-B5ED-C3B3-DDEC99B4E4F2}"/>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140119C4-F72D-647E-A720-D0CAAA9F1366}"/>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
        <p:nvSpPr>
          <p:cNvPr id="2" name="Espace réservé du numéro de diapositive 1">
            <a:extLst>
              <a:ext uri="{FF2B5EF4-FFF2-40B4-BE49-F238E27FC236}">
                <a16:creationId xmlns:a16="http://schemas.microsoft.com/office/drawing/2014/main" id="{61A54830-05C3-1045-07B2-65BA247BF3AC}"/>
              </a:ext>
            </a:extLst>
          </p:cNvPr>
          <p:cNvSpPr>
            <a:spLocks noGrp="1"/>
          </p:cNvSpPr>
          <p:nvPr>
            <p:ph type="sldNum" sz="quarter" idx="12"/>
          </p:nvPr>
        </p:nvSpPr>
        <p:spPr/>
        <p:txBody>
          <a:bodyPr/>
          <a:lstStyle/>
          <a:p>
            <a:fld id="{6F3806FF-9E51-4331-BB90-F49EFA1FA4FC}" type="slidenum">
              <a:rPr lang="fr-FR" smtClean="0"/>
              <a:t>40</a:t>
            </a:fld>
            <a:endParaRPr lang="fr-FR"/>
          </a:p>
        </p:txBody>
      </p:sp>
      <p:sp>
        <p:nvSpPr>
          <p:cNvPr id="12" name="Content Placeholder 5">
            <a:extLst>
              <a:ext uri="{FF2B5EF4-FFF2-40B4-BE49-F238E27FC236}">
                <a16:creationId xmlns:a16="http://schemas.microsoft.com/office/drawing/2014/main" id="{565E2786-64DF-B75C-4B4C-332FE9368B9F}"/>
              </a:ext>
            </a:extLst>
          </p:cNvPr>
          <p:cNvSpPr>
            <a:spLocks noGrp="1"/>
          </p:cNvSpPr>
          <p:nvPr>
            <p:ph idx="1"/>
          </p:nvPr>
        </p:nvSpPr>
        <p:spPr>
          <a:xfrm>
            <a:off x="838200" y="1733731"/>
            <a:ext cx="6261340" cy="4987744"/>
          </a:xfrm>
        </p:spPr>
        <p:txBody>
          <a:bodyPr>
            <a:normAutofit/>
          </a:bodyPr>
          <a:lstStyle/>
          <a:p>
            <a:pPr marL="0" indent="0">
              <a:buNone/>
            </a:pPr>
            <a:r>
              <a:rPr lang="en-US" dirty="0"/>
              <a:t>Notice that each step so far required some decision, modification, interpretation as to how to represent and understand the phenomenon you initially wanted to measure</a:t>
            </a:r>
          </a:p>
          <a:p>
            <a:pPr marL="0" indent="0">
              <a:buNone/>
            </a:pPr>
            <a:endParaRPr lang="en-US" dirty="0"/>
          </a:p>
          <a:p>
            <a:pPr marL="0" indent="0">
              <a:buNone/>
            </a:pPr>
            <a:r>
              <a:rPr lang="en-US" dirty="0"/>
              <a:t>Saying data is objective can be misleading when every step involved since its creation involved some degree of subjectivity</a:t>
            </a:r>
          </a:p>
        </p:txBody>
      </p:sp>
      <p:pic>
        <p:nvPicPr>
          <p:cNvPr id="25" name="Image 24">
            <a:extLst>
              <a:ext uri="{FF2B5EF4-FFF2-40B4-BE49-F238E27FC236}">
                <a16:creationId xmlns:a16="http://schemas.microsoft.com/office/drawing/2014/main" id="{E9FE607F-DF9B-1681-49E6-9CB164273DEE}"/>
              </a:ext>
            </a:extLst>
          </p:cNvPr>
          <p:cNvPicPr>
            <a:picLocks noChangeAspect="1"/>
          </p:cNvPicPr>
          <p:nvPr/>
        </p:nvPicPr>
        <p:blipFill>
          <a:blip r:embed="rId4"/>
          <a:stretch>
            <a:fillRect/>
          </a:stretch>
        </p:blipFill>
        <p:spPr>
          <a:xfrm>
            <a:off x="8190310" y="956332"/>
            <a:ext cx="3254652" cy="995687"/>
          </a:xfrm>
          <a:prstGeom prst="rect">
            <a:avLst/>
          </a:prstGeom>
        </p:spPr>
      </p:pic>
      <p:grpSp>
        <p:nvGrpSpPr>
          <p:cNvPr id="38" name="Groupe 37">
            <a:extLst>
              <a:ext uri="{FF2B5EF4-FFF2-40B4-BE49-F238E27FC236}">
                <a16:creationId xmlns:a16="http://schemas.microsoft.com/office/drawing/2014/main" id="{6F7B8950-5933-D261-F46B-F831D0ED6F33}"/>
              </a:ext>
            </a:extLst>
          </p:cNvPr>
          <p:cNvGrpSpPr/>
          <p:nvPr/>
        </p:nvGrpSpPr>
        <p:grpSpPr>
          <a:xfrm>
            <a:off x="8190310" y="1914948"/>
            <a:ext cx="3628172" cy="1274134"/>
            <a:chOff x="8190310" y="1914948"/>
            <a:chExt cx="3628172" cy="1274134"/>
          </a:xfrm>
        </p:grpSpPr>
        <p:pic>
          <p:nvPicPr>
            <p:cNvPr id="23" name="Image 22">
              <a:extLst>
                <a:ext uri="{FF2B5EF4-FFF2-40B4-BE49-F238E27FC236}">
                  <a16:creationId xmlns:a16="http://schemas.microsoft.com/office/drawing/2014/main" id="{7A71E291-17AB-23FC-E892-75C968A691FE}"/>
                </a:ext>
              </a:extLst>
            </p:cNvPr>
            <p:cNvPicPr>
              <a:picLocks noChangeAspect="1"/>
            </p:cNvPicPr>
            <p:nvPr/>
          </p:nvPicPr>
          <p:blipFill>
            <a:blip r:embed="rId5"/>
            <a:stretch>
              <a:fillRect/>
            </a:stretch>
          </p:blipFill>
          <p:spPr>
            <a:xfrm>
              <a:off x="8190310" y="2277780"/>
              <a:ext cx="3254652" cy="911302"/>
            </a:xfrm>
            <a:prstGeom prst="rect">
              <a:avLst/>
            </a:prstGeom>
          </p:spPr>
        </p:pic>
        <p:cxnSp>
          <p:nvCxnSpPr>
            <p:cNvPr id="30" name="Connecteur droit avec flèche 29">
              <a:extLst>
                <a:ext uri="{FF2B5EF4-FFF2-40B4-BE49-F238E27FC236}">
                  <a16:creationId xmlns:a16="http://schemas.microsoft.com/office/drawing/2014/main" id="{4074E136-0294-92E2-0B96-83693B347280}"/>
                </a:ext>
              </a:extLst>
            </p:cNvPr>
            <p:cNvCxnSpPr>
              <a:cxnSpLocks/>
            </p:cNvCxnSpPr>
            <p:nvPr/>
          </p:nvCxnSpPr>
          <p:spPr>
            <a:xfrm>
              <a:off x="8323868" y="195201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Content Placeholder 5">
              <a:extLst>
                <a:ext uri="{FF2B5EF4-FFF2-40B4-BE49-F238E27FC236}">
                  <a16:creationId xmlns:a16="http://schemas.microsoft.com/office/drawing/2014/main" id="{5DC6BF14-BC57-3231-B9BE-D676D3552459}"/>
                </a:ext>
              </a:extLst>
            </p:cNvPr>
            <p:cNvSpPr txBox="1">
              <a:spLocks/>
            </p:cNvSpPr>
            <p:nvPr/>
          </p:nvSpPr>
          <p:spPr>
            <a:xfrm>
              <a:off x="8359042" y="1914948"/>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400" dirty="0"/>
                <a:t>Capture  + process</a:t>
              </a:r>
            </a:p>
          </p:txBody>
        </p:sp>
      </p:grpSp>
      <p:grpSp>
        <p:nvGrpSpPr>
          <p:cNvPr id="39" name="Groupe 38">
            <a:extLst>
              <a:ext uri="{FF2B5EF4-FFF2-40B4-BE49-F238E27FC236}">
                <a16:creationId xmlns:a16="http://schemas.microsoft.com/office/drawing/2014/main" id="{64CE76B6-F290-E0B1-EF2A-E64D1DF25F00}"/>
              </a:ext>
            </a:extLst>
          </p:cNvPr>
          <p:cNvGrpSpPr/>
          <p:nvPr/>
        </p:nvGrpSpPr>
        <p:grpSpPr>
          <a:xfrm>
            <a:off x="8190310" y="3003783"/>
            <a:ext cx="3628172" cy="1275016"/>
            <a:chOff x="8190310" y="3003783"/>
            <a:chExt cx="3628172" cy="1275016"/>
          </a:xfrm>
        </p:grpSpPr>
        <p:pic>
          <p:nvPicPr>
            <p:cNvPr id="21" name="Image 20">
              <a:extLst>
                <a:ext uri="{FF2B5EF4-FFF2-40B4-BE49-F238E27FC236}">
                  <a16:creationId xmlns:a16="http://schemas.microsoft.com/office/drawing/2014/main" id="{EF520365-8803-F679-FDF3-03A12C57599A}"/>
                </a:ext>
              </a:extLst>
            </p:cNvPr>
            <p:cNvPicPr>
              <a:picLocks noChangeAspect="1"/>
            </p:cNvPicPr>
            <p:nvPr/>
          </p:nvPicPr>
          <p:blipFill>
            <a:blip r:embed="rId6"/>
            <a:stretch>
              <a:fillRect/>
            </a:stretch>
          </p:blipFill>
          <p:spPr>
            <a:xfrm>
              <a:off x="8190310" y="3301781"/>
              <a:ext cx="3254652" cy="977018"/>
            </a:xfrm>
            <a:prstGeom prst="rect">
              <a:avLst/>
            </a:prstGeom>
          </p:spPr>
        </p:pic>
        <p:cxnSp>
          <p:nvCxnSpPr>
            <p:cNvPr id="31" name="Connecteur droit avec flèche 30">
              <a:extLst>
                <a:ext uri="{FF2B5EF4-FFF2-40B4-BE49-F238E27FC236}">
                  <a16:creationId xmlns:a16="http://schemas.microsoft.com/office/drawing/2014/main" id="{1E50643F-8942-78A3-07FF-BDD52E58EF5A}"/>
                </a:ext>
              </a:extLst>
            </p:cNvPr>
            <p:cNvCxnSpPr>
              <a:cxnSpLocks/>
            </p:cNvCxnSpPr>
            <p:nvPr/>
          </p:nvCxnSpPr>
          <p:spPr>
            <a:xfrm>
              <a:off x="8323868" y="3033745"/>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5" name="Content Placeholder 5">
              <a:extLst>
                <a:ext uri="{FF2B5EF4-FFF2-40B4-BE49-F238E27FC236}">
                  <a16:creationId xmlns:a16="http://schemas.microsoft.com/office/drawing/2014/main" id="{1A910CA4-F83B-39FE-34AC-BC539BBB8389}"/>
                </a:ext>
              </a:extLst>
            </p:cNvPr>
            <p:cNvSpPr txBox="1">
              <a:spLocks/>
            </p:cNvSpPr>
            <p:nvPr/>
          </p:nvSpPr>
          <p:spPr>
            <a:xfrm>
              <a:off x="8359042" y="3003783"/>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Learn</a:t>
              </a:r>
              <a:endParaRPr lang="fr-FR" sz="1400" dirty="0"/>
            </a:p>
          </p:txBody>
        </p:sp>
      </p:grpSp>
      <p:grpSp>
        <p:nvGrpSpPr>
          <p:cNvPr id="40" name="Groupe 39">
            <a:extLst>
              <a:ext uri="{FF2B5EF4-FFF2-40B4-BE49-F238E27FC236}">
                <a16:creationId xmlns:a16="http://schemas.microsoft.com/office/drawing/2014/main" id="{C9C4A742-AFD4-EB8D-A09C-91F922748E20}"/>
              </a:ext>
            </a:extLst>
          </p:cNvPr>
          <p:cNvGrpSpPr/>
          <p:nvPr/>
        </p:nvGrpSpPr>
        <p:grpSpPr>
          <a:xfrm>
            <a:off x="8190310" y="4256314"/>
            <a:ext cx="3628172" cy="1251078"/>
            <a:chOff x="8190310" y="4256314"/>
            <a:chExt cx="3628172" cy="1251078"/>
          </a:xfrm>
        </p:grpSpPr>
        <p:pic>
          <p:nvPicPr>
            <p:cNvPr id="17" name="Image 16">
              <a:extLst>
                <a:ext uri="{FF2B5EF4-FFF2-40B4-BE49-F238E27FC236}">
                  <a16:creationId xmlns:a16="http://schemas.microsoft.com/office/drawing/2014/main" id="{D8DE39B9-AFC9-C2F9-6575-44362672DAFE}"/>
                </a:ext>
              </a:extLst>
            </p:cNvPr>
            <p:cNvPicPr>
              <a:picLocks noChangeAspect="1"/>
            </p:cNvPicPr>
            <p:nvPr/>
          </p:nvPicPr>
          <p:blipFill>
            <a:blip r:embed="rId7"/>
            <a:stretch>
              <a:fillRect/>
            </a:stretch>
          </p:blipFill>
          <p:spPr>
            <a:xfrm>
              <a:off x="8190310" y="4636982"/>
              <a:ext cx="3163490" cy="870410"/>
            </a:xfrm>
            <a:prstGeom prst="rect">
              <a:avLst/>
            </a:prstGeom>
          </p:spPr>
        </p:pic>
        <p:cxnSp>
          <p:nvCxnSpPr>
            <p:cNvPr id="32" name="Connecteur droit avec flèche 31">
              <a:extLst>
                <a:ext uri="{FF2B5EF4-FFF2-40B4-BE49-F238E27FC236}">
                  <a16:creationId xmlns:a16="http://schemas.microsoft.com/office/drawing/2014/main" id="{76DE4400-F4A8-BA53-2ACB-6A3DDC45D45E}"/>
                </a:ext>
              </a:extLst>
            </p:cNvPr>
            <p:cNvCxnSpPr>
              <a:cxnSpLocks/>
            </p:cNvCxnSpPr>
            <p:nvPr/>
          </p:nvCxnSpPr>
          <p:spPr>
            <a:xfrm>
              <a:off x="8323868" y="4278799"/>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6" name="Content Placeholder 5">
              <a:extLst>
                <a:ext uri="{FF2B5EF4-FFF2-40B4-BE49-F238E27FC236}">
                  <a16:creationId xmlns:a16="http://schemas.microsoft.com/office/drawing/2014/main" id="{057F4DF3-2DE0-3B79-F0AF-81C63822A43C}"/>
                </a:ext>
              </a:extLst>
            </p:cNvPr>
            <p:cNvSpPr txBox="1">
              <a:spLocks/>
            </p:cNvSpPr>
            <p:nvPr/>
          </p:nvSpPr>
          <p:spPr>
            <a:xfrm>
              <a:off x="8359042" y="4256314"/>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Extract</a:t>
              </a:r>
              <a:endParaRPr lang="fr-FR" sz="1400" dirty="0"/>
            </a:p>
          </p:txBody>
        </p:sp>
      </p:grpSp>
      <p:grpSp>
        <p:nvGrpSpPr>
          <p:cNvPr id="41" name="Groupe 40">
            <a:extLst>
              <a:ext uri="{FF2B5EF4-FFF2-40B4-BE49-F238E27FC236}">
                <a16:creationId xmlns:a16="http://schemas.microsoft.com/office/drawing/2014/main" id="{8937571E-D6A6-FCBF-FE2E-ECA8886C31E9}"/>
              </a:ext>
            </a:extLst>
          </p:cNvPr>
          <p:cNvGrpSpPr/>
          <p:nvPr/>
        </p:nvGrpSpPr>
        <p:grpSpPr>
          <a:xfrm>
            <a:off x="8190310" y="5531326"/>
            <a:ext cx="3628172" cy="1161272"/>
            <a:chOff x="8190310" y="5531326"/>
            <a:chExt cx="3628172" cy="1161272"/>
          </a:xfrm>
        </p:grpSpPr>
        <p:pic>
          <p:nvPicPr>
            <p:cNvPr id="10" name="Image 9">
              <a:extLst>
                <a:ext uri="{FF2B5EF4-FFF2-40B4-BE49-F238E27FC236}">
                  <a16:creationId xmlns:a16="http://schemas.microsoft.com/office/drawing/2014/main" id="{C2B4814C-0EDC-98F6-CCE7-20322C1B04B6}"/>
                </a:ext>
              </a:extLst>
            </p:cNvPr>
            <p:cNvPicPr>
              <a:picLocks noChangeAspect="1"/>
            </p:cNvPicPr>
            <p:nvPr/>
          </p:nvPicPr>
          <p:blipFill>
            <a:blip r:embed="rId8"/>
            <a:stretch>
              <a:fillRect/>
            </a:stretch>
          </p:blipFill>
          <p:spPr>
            <a:xfrm>
              <a:off x="8190310" y="5758669"/>
              <a:ext cx="2645043" cy="933929"/>
            </a:xfrm>
            <a:prstGeom prst="rect">
              <a:avLst/>
            </a:prstGeom>
          </p:spPr>
        </p:pic>
        <p:cxnSp>
          <p:nvCxnSpPr>
            <p:cNvPr id="33" name="Connecteur droit avec flèche 32">
              <a:extLst>
                <a:ext uri="{FF2B5EF4-FFF2-40B4-BE49-F238E27FC236}">
                  <a16:creationId xmlns:a16="http://schemas.microsoft.com/office/drawing/2014/main" id="{6CA80229-CC3C-F875-62F4-CE9CA8D0978D}"/>
                </a:ext>
              </a:extLst>
            </p:cNvPr>
            <p:cNvCxnSpPr>
              <a:cxnSpLocks/>
            </p:cNvCxnSpPr>
            <p:nvPr/>
          </p:nvCxnSpPr>
          <p:spPr>
            <a:xfrm>
              <a:off x="8323868" y="5561041"/>
              <a:ext cx="0" cy="3952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7" name="Content Placeholder 5">
              <a:extLst>
                <a:ext uri="{FF2B5EF4-FFF2-40B4-BE49-F238E27FC236}">
                  <a16:creationId xmlns:a16="http://schemas.microsoft.com/office/drawing/2014/main" id="{E2564189-471D-05B9-4659-73FB7A7135D5}"/>
                </a:ext>
              </a:extLst>
            </p:cNvPr>
            <p:cNvSpPr txBox="1">
              <a:spLocks/>
            </p:cNvSpPr>
            <p:nvPr/>
          </p:nvSpPr>
          <p:spPr>
            <a:xfrm>
              <a:off x="8359042" y="5531326"/>
              <a:ext cx="3459440" cy="4177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400" dirty="0" err="1"/>
                <a:t>Inform</a:t>
              </a:r>
              <a:endParaRPr lang="fr-FR" sz="1400" dirty="0"/>
            </a:p>
          </p:txBody>
        </p:sp>
      </p:grpSp>
    </p:spTree>
    <p:extLst>
      <p:ext uri="{BB962C8B-B14F-4D97-AF65-F5344CB8AC3E}">
        <p14:creationId xmlns:p14="http://schemas.microsoft.com/office/powerpoint/2010/main" val="2421707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7" name="Content Placeholder 5">
            <a:extLst>
              <a:ext uri="{FF2B5EF4-FFF2-40B4-BE49-F238E27FC236}">
                <a16:creationId xmlns:a16="http://schemas.microsoft.com/office/drawing/2014/main" id="{B2A8505E-5AAF-26E7-608E-EEA13F130CD3}"/>
              </a:ext>
            </a:extLst>
          </p:cNvPr>
          <p:cNvSpPr>
            <a:spLocks noGrp="1"/>
          </p:cNvSpPr>
          <p:nvPr>
            <p:ph idx="1"/>
          </p:nvPr>
        </p:nvSpPr>
        <p:spPr>
          <a:xfrm>
            <a:off x="838200" y="1703821"/>
            <a:ext cx="10397648" cy="5154179"/>
          </a:xfrm>
        </p:spPr>
        <p:txBody>
          <a:bodyPr>
            <a:normAutofit fontScale="92500" lnSpcReduction="20000"/>
          </a:bodyPr>
          <a:lstStyle/>
          <a:p>
            <a:r>
              <a:rPr lang="en-US" dirty="0"/>
              <a:t>This does not mean you should never trust data, or that it is always “false”</a:t>
            </a:r>
          </a:p>
          <a:p>
            <a:r>
              <a:rPr lang="en-US" dirty="0"/>
              <a:t>But there is tribalism in data science practices and how it is taught (even at the AMSE): </a:t>
            </a:r>
          </a:p>
          <a:p>
            <a:pPr lvl="1"/>
            <a:r>
              <a:rPr lang="en-US" dirty="0"/>
              <a:t>Data is objective, it’s a fact</a:t>
            </a:r>
          </a:p>
          <a:p>
            <a:pPr lvl="1"/>
            <a:r>
              <a:rPr lang="en-US" dirty="0"/>
              <a:t>You should clean your data, eliminate outliers, remove missing values</a:t>
            </a:r>
          </a:p>
          <a:p>
            <a:pPr lvl="1"/>
            <a:r>
              <a:rPr lang="en-US" dirty="0"/>
              <a:t>You should keep the “best” model, that minimizes some error or optimize accuracy</a:t>
            </a:r>
          </a:p>
          <a:p>
            <a:pPr lvl="1"/>
            <a:r>
              <a:rPr lang="en-US" dirty="0"/>
              <a:t>Fitting increasingly complex linear regressions models (econometrics) or boosted trees</a:t>
            </a:r>
          </a:p>
          <a:p>
            <a:r>
              <a:rPr lang="en-US" dirty="0"/>
              <a:t>Ask yourself why:</a:t>
            </a:r>
          </a:p>
          <a:p>
            <a:pPr lvl="1"/>
            <a:r>
              <a:rPr lang="en-US" dirty="0"/>
              <a:t>Is my data truly objective?</a:t>
            </a:r>
          </a:p>
          <a:p>
            <a:pPr lvl="1"/>
            <a:r>
              <a:rPr lang="en-US" dirty="0"/>
              <a:t>What does it mean to “clean” data? To remove information?</a:t>
            </a:r>
          </a:p>
          <a:p>
            <a:pPr lvl="1"/>
            <a:r>
              <a:rPr lang="en-US" dirty="0"/>
              <a:t>Is the most precise model a good representation of what I wanted to </a:t>
            </a:r>
            <a:r>
              <a:rPr lang="en-US" dirty="0" err="1"/>
              <a:t>analyse</a:t>
            </a:r>
            <a:r>
              <a:rPr lang="en-US" dirty="0"/>
              <a:t> in the first place? Is it always desirable to choose the “best” model?</a:t>
            </a:r>
          </a:p>
          <a:p>
            <a:pPr lvl="1"/>
            <a:r>
              <a:rPr lang="en-US" dirty="0"/>
              <a:t>What are the assumptions underlying my model? Do they make sense to model the system I am interested in?</a:t>
            </a:r>
          </a:p>
        </p:txBody>
      </p:sp>
      <p:sp>
        <p:nvSpPr>
          <p:cNvPr id="2" name="Espace réservé du numéro de diapositive 1">
            <a:extLst>
              <a:ext uri="{FF2B5EF4-FFF2-40B4-BE49-F238E27FC236}">
                <a16:creationId xmlns:a16="http://schemas.microsoft.com/office/drawing/2014/main" id="{365872AF-1820-3AB0-816A-766F55221A5C}"/>
              </a:ext>
            </a:extLst>
          </p:cNvPr>
          <p:cNvSpPr>
            <a:spLocks noGrp="1"/>
          </p:cNvSpPr>
          <p:nvPr>
            <p:ph type="sldNum" sz="quarter" idx="12"/>
          </p:nvPr>
        </p:nvSpPr>
        <p:spPr/>
        <p:txBody>
          <a:bodyPr/>
          <a:lstStyle/>
          <a:p>
            <a:fld id="{6F3806FF-9E51-4331-BB90-F49EFA1FA4FC}" type="slidenum">
              <a:rPr lang="fr-FR" smtClean="0"/>
              <a:t>41</a:t>
            </a:fld>
            <a:endParaRPr lang="fr-FR" dirty="0"/>
          </a:p>
        </p:txBody>
      </p:sp>
      <p:sp>
        <p:nvSpPr>
          <p:cNvPr id="8" name="Rectangle 7">
            <a:extLst>
              <a:ext uri="{FF2B5EF4-FFF2-40B4-BE49-F238E27FC236}">
                <a16:creationId xmlns:a16="http://schemas.microsoft.com/office/drawing/2014/main" id="{85E7F843-885E-DA7C-FD5B-93B9881A909C}"/>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itle 1">
            <a:extLst>
              <a:ext uri="{FF2B5EF4-FFF2-40B4-BE49-F238E27FC236}">
                <a16:creationId xmlns:a16="http://schemas.microsoft.com/office/drawing/2014/main" id="{03DA9C48-F61E-BBA0-62E2-7B2FB0004692}"/>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Tree>
    <p:extLst>
      <p:ext uri="{BB962C8B-B14F-4D97-AF65-F5344CB8AC3E}">
        <p14:creationId xmlns:p14="http://schemas.microsoft.com/office/powerpoint/2010/main" val="36125344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93EE9-C390-64F5-B950-255DA09E9A2D}"/>
            </a:ext>
          </a:extLst>
        </p:cNvPr>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819059A1-1B8F-7900-EEC3-704FF0EA20FF}"/>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7" name="Content Placeholder 5">
            <a:extLst>
              <a:ext uri="{FF2B5EF4-FFF2-40B4-BE49-F238E27FC236}">
                <a16:creationId xmlns:a16="http://schemas.microsoft.com/office/drawing/2014/main" id="{17FAA735-1723-307E-2CD2-E997D81AD41E}"/>
              </a:ext>
            </a:extLst>
          </p:cNvPr>
          <p:cNvSpPr>
            <a:spLocks noGrp="1"/>
          </p:cNvSpPr>
          <p:nvPr>
            <p:ph idx="1"/>
          </p:nvPr>
        </p:nvSpPr>
        <p:spPr>
          <a:xfrm>
            <a:off x="838200" y="1781784"/>
            <a:ext cx="10397648" cy="5076216"/>
          </a:xfrm>
        </p:spPr>
        <p:txBody>
          <a:bodyPr>
            <a:normAutofit/>
          </a:bodyPr>
          <a:lstStyle/>
          <a:p>
            <a:r>
              <a:rPr lang="en-US" dirty="0"/>
              <a:t>As data scientists, we tend to repeat similar patterns: modifications, data cleaning and modelling strategies, visualizations and communications…</a:t>
            </a:r>
          </a:p>
          <a:p>
            <a:pPr lvl="1"/>
            <a:r>
              <a:rPr lang="en-US" dirty="0"/>
              <a:t>These are not always scientific choices, they are derived from habits, culture, the field you work in…</a:t>
            </a:r>
          </a:p>
          <a:p>
            <a:pPr lvl="1"/>
            <a:r>
              <a:rPr lang="en-US" dirty="0"/>
              <a:t>It’s important to keep a critical view of your tools</a:t>
            </a:r>
          </a:p>
          <a:p>
            <a:pPr lvl="1"/>
            <a:r>
              <a:rPr lang="en-US" dirty="0"/>
              <a:t>If all you have is a hammer, everything looks like a nail</a:t>
            </a:r>
          </a:p>
          <a:p>
            <a:endParaRPr lang="en-US" dirty="0"/>
          </a:p>
          <a:p>
            <a:r>
              <a:rPr lang="en-US" dirty="0"/>
              <a:t>Don’t forget data is a representation of reality</a:t>
            </a:r>
          </a:p>
          <a:p>
            <a:pPr lvl="1"/>
            <a:r>
              <a:rPr lang="en-US" dirty="0"/>
              <a:t>Reality is what you are interested in, not the data</a:t>
            </a:r>
          </a:p>
          <a:p>
            <a:pPr marL="0" indent="0">
              <a:buNone/>
            </a:pPr>
            <a:endParaRPr lang="en-GB" dirty="0"/>
          </a:p>
          <a:p>
            <a:pPr marL="0" indent="0">
              <a:buNone/>
            </a:pPr>
            <a:endParaRPr lang="en-US" dirty="0"/>
          </a:p>
        </p:txBody>
      </p:sp>
      <p:sp>
        <p:nvSpPr>
          <p:cNvPr id="2" name="Espace réservé du numéro de diapositive 1">
            <a:extLst>
              <a:ext uri="{FF2B5EF4-FFF2-40B4-BE49-F238E27FC236}">
                <a16:creationId xmlns:a16="http://schemas.microsoft.com/office/drawing/2014/main" id="{4CAD34B8-D3FE-4C01-92D1-1F44791A60D4}"/>
              </a:ext>
            </a:extLst>
          </p:cNvPr>
          <p:cNvSpPr>
            <a:spLocks noGrp="1"/>
          </p:cNvSpPr>
          <p:nvPr>
            <p:ph type="sldNum" sz="quarter" idx="12"/>
          </p:nvPr>
        </p:nvSpPr>
        <p:spPr/>
        <p:txBody>
          <a:bodyPr/>
          <a:lstStyle/>
          <a:p>
            <a:fld id="{6F3806FF-9E51-4331-BB90-F49EFA1FA4FC}" type="slidenum">
              <a:rPr lang="fr-FR" smtClean="0"/>
              <a:t>42</a:t>
            </a:fld>
            <a:endParaRPr lang="fr-FR"/>
          </a:p>
        </p:txBody>
      </p:sp>
      <p:sp>
        <p:nvSpPr>
          <p:cNvPr id="8" name="Rectangle 7">
            <a:extLst>
              <a:ext uri="{FF2B5EF4-FFF2-40B4-BE49-F238E27FC236}">
                <a16:creationId xmlns:a16="http://schemas.microsoft.com/office/drawing/2014/main" id="{B6289241-99E6-A714-B32F-490A472CAA0F}"/>
              </a:ext>
            </a:extLst>
          </p:cNvPr>
          <p:cNvSpPr/>
          <p:nvPr/>
        </p:nvSpPr>
        <p:spPr>
          <a:xfrm>
            <a:off x="886692" y="609601"/>
            <a:ext cx="3870036" cy="849744"/>
          </a:xfrm>
          <a:prstGeom prst="rect">
            <a:avLst/>
          </a:prstGeom>
          <a:solidFill>
            <a:srgbClr val="7F7D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itle 1">
            <a:extLst>
              <a:ext uri="{FF2B5EF4-FFF2-40B4-BE49-F238E27FC236}">
                <a16:creationId xmlns:a16="http://schemas.microsoft.com/office/drawing/2014/main" id="{8B2EA705-087E-DCC7-AA71-7D7B31D23C02}"/>
              </a:ext>
            </a:extLst>
          </p:cNvPr>
          <p:cNvSpPr>
            <a:spLocks noGrp="1"/>
          </p:cNvSpPr>
          <p:nvPr>
            <p:ph type="title"/>
          </p:nvPr>
        </p:nvSpPr>
        <p:spPr>
          <a:xfrm>
            <a:off x="838200" y="365125"/>
            <a:ext cx="10515600" cy="1325563"/>
          </a:xfrm>
        </p:spPr>
        <p:txBody>
          <a:bodyPr/>
          <a:lstStyle/>
          <a:p>
            <a:r>
              <a:rPr lang="en-GB" dirty="0">
                <a:solidFill>
                  <a:srgbClr val="FDFBF9"/>
                </a:solidFill>
              </a:rPr>
              <a:t>Data lifecycle</a:t>
            </a:r>
          </a:p>
        </p:txBody>
      </p:sp>
    </p:spTree>
    <p:extLst>
      <p:ext uri="{BB962C8B-B14F-4D97-AF65-F5344CB8AC3E}">
        <p14:creationId xmlns:p14="http://schemas.microsoft.com/office/powerpoint/2010/main" val="3925195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C3D1D-CBD3-62BE-A276-09AE1B5377A5}"/>
            </a:ext>
          </a:extLst>
        </p:cNvPr>
        <p:cNvGrpSpPr/>
        <p:nvPr/>
      </p:nvGrpSpPr>
      <p:grpSpPr>
        <a:xfrm>
          <a:off x="0" y="0"/>
          <a:ext cx="0" cy="0"/>
          <a:chOff x="0" y="0"/>
          <a:chExt cx="0" cy="0"/>
        </a:xfrm>
      </p:grpSpPr>
      <p:pic>
        <p:nvPicPr>
          <p:cNvPr id="8" name="Vidéo 7" title="Lignes pastel ondulantes">
            <a:hlinkClick r:id="" action="ppaction://media"/>
            <a:extLst>
              <a:ext uri="{FF2B5EF4-FFF2-40B4-BE49-F238E27FC236}">
                <a16:creationId xmlns:a16="http://schemas.microsoft.com/office/drawing/2014/main" id="{EA02F997-9699-D51D-F9ED-EBBFB3ECABA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87680" y="1216152"/>
            <a:ext cx="7641142" cy="2359152"/>
          </a:xfrm>
          <a:prstGeom prst="rect">
            <a:avLst/>
          </a:prstGeom>
          <a:ln w="38100">
            <a:noFill/>
            <a:extLst>
              <a:ext uri="{C807C97D-BFC1-408E-A445-0C87EB9F89A2}">
                <ask:lineSketchStyleProps xmlns:ask="http://schemas.microsoft.com/office/drawing/2018/sketchyshapes" sd="1219033472">
                  <a:custGeom>
                    <a:avLst/>
                    <a:gdLst>
                      <a:gd name="connsiteX0" fmla="*/ 0 w 7641142"/>
                      <a:gd name="connsiteY0" fmla="*/ 0 h 2359152"/>
                      <a:gd name="connsiteX1" fmla="*/ 7641142 w 7641142"/>
                      <a:gd name="connsiteY1" fmla="*/ 0 h 2359152"/>
                      <a:gd name="connsiteX2" fmla="*/ 7641142 w 7641142"/>
                      <a:gd name="connsiteY2" fmla="*/ 2359152 h 2359152"/>
                      <a:gd name="connsiteX3" fmla="*/ 0 w 7641142"/>
                      <a:gd name="connsiteY3" fmla="*/ 2359152 h 2359152"/>
                      <a:gd name="connsiteX4" fmla="*/ 0 w 7641142"/>
                      <a:gd name="connsiteY4" fmla="*/ 0 h 235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41142" h="2359152" fill="none" extrusionOk="0">
                        <a:moveTo>
                          <a:pt x="0" y="0"/>
                        </a:moveTo>
                        <a:cubicBezTo>
                          <a:pt x="1032195" y="-49533"/>
                          <a:pt x="4516862" y="-14809"/>
                          <a:pt x="7641142" y="0"/>
                        </a:cubicBezTo>
                        <a:cubicBezTo>
                          <a:pt x="7728781" y="267330"/>
                          <a:pt x="7568463" y="1688535"/>
                          <a:pt x="7641142" y="2359152"/>
                        </a:cubicBezTo>
                        <a:cubicBezTo>
                          <a:pt x="5837839" y="2310921"/>
                          <a:pt x="1020150" y="2443607"/>
                          <a:pt x="0" y="2359152"/>
                        </a:cubicBezTo>
                        <a:cubicBezTo>
                          <a:pt x="-38581" y="1678113"/>
                          <a:pt x="63341" y="877017"/>
                          <a:pt x="0" y="0"/>
                        </a:cubicBezTo>
                        <a:close/>
                      </a:path>
                      <a:path w="7641142" h="2359152" stroke="0" extrusionOk="0">
                        <a:moveTo>
                          <a:pt x="0" y="0"/>
                        </a:moveTo>
                        <a:cubicBezTo>
                          <a:pt x="1745228" y="118645"/>
                          <a:pt x="6420641" y="116012"/>
                          <a:pt x="7641142" y="0"/>
                        </a:cubicBezTo>
                        <a:cubicBezTo>
                          <a:pt x="7508260" y="321175"/>
                          <a:pt x="7726093" y="2085955"/>
                          <a:pt x="7641142" y="2359152"/>
                        </a:cubicBezTo>
                        <a:cubicBezTo>
                          <a:pt x="5313076" y="2493752"/>
                          <a:pt x="1528308" y="2201956"/>
                          <a:pt x="0" y="2359152"/>
                        </a:cubicBezTo>
                        <a:cubicBezTo>
                          <a:pt x="-20187" y="1749834"/>
                          <a:pt x="-152480" y="1001244"/>
                          <a:pt x="0" y="0"/>
                        </a:cubicBezTo>
                        <a:close/>
                      </a:path>
                    </a:pathLst>
                  </a:custGeom>
                  <ask:type>
                    <ask:lineSketchNone/>
                  </ask:type>
                </ask:lineSketchStyleProps>
              </a:ext>
            </a:extLst>
          </a:ln>
        </p:spPr>
      </p:pic>
      <p:sp>
        <p:nvSpPr>
          <p:cNvPr id="2" name="Title 1">
            <a:extLst>
              <a:ext uri="{FF2B5EF4-FFF2-40B4-BE49-F238E27FC236}">
                <a16:creationId xmlns:a16="http://schemas.microsoft.com/office/drawing/2014/main" id="{2935717B-E4A2-3E46-161D-A97C45423522}"/>
              </a:ext>
            </a:extLst>
          </p:cNvPr>
          <p:cNvSpPr>
            <a:spLocks noGrp="1"/>
          </p:cNvSpPr>
          <p:nvPr>
            <p:ph type="title"/>
          </p:nvPr>
        </p:nvSpPr>
        <p:spPr>
          <a:xfrm>
            <a:off x="599947" y="1758337"/>
            <a:ext cx="10515600" cy="1325563"/>
          </a:xfrm>
        </p:spPr>
        <p:txBody>
          <a:bodyPr>
            <a:normAutofit/>
          </a:bodyPr>
          <a:lstStyle/>
          <a:p>
            <a:r>
              <a:rPr lang="en-US" sz="6600" dirty="0">
                <a:solidFill>
                  <a:srgbClr val="FDFBF9"/>
                </a:solidFill>
              </a:rPr>
              <a:t>I. Defining needs</a:t>
            </a:r>
          </a:p>
        </p:txBody>
      </p:sp>
      <p:pic>
        <p:nvPicPr>
          <p:cNvPr id="4" name="Picture 3" descr="A blue and black background&#10;&#10;Description automatically generated">
            <a:extLst>
              <a:ext uri="{FF2B5EF4-FFF2-40B4-BE49-F238E27FC236}">
                <a16:creationId xmlns:a16="http://schemas.microsoft.com/office/drawing/2014/main" id="{45E7CD43-E1AE-D9FE-5C6C-9817A0D87A42}"/>
              </a:ext>
            </a:extLst>
          </p:cNvPr>
          <p:cNvPicPr>
            <a:picLocks noChangeAspect="1"/>
          </p:cNvPicPr>
          <p:nvPr/>
        </p:nvPicPr>
        <p:blipFill>
          <a:blip r:embed="rId5">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3" name="Espace réservé du numéro de diapositive 2">
            <a:extLst>
              <a:ext uri="{FF2B5EF4-FFF2-40B4-BE49-F238E27FC236}">
                <a16:creationId xmlns:a16="http://schemas.microsoft.com/office/drawing/2014/main" id="{3D92390B-D4AE-2475-6A46-34236A70B6EC}"/>
              </a:ext>
            </a:extLst>
          </p:cNvPr>
          <p:cNvSpPr>
            <a:spLocks noGrp="1"/>
          </p:cNvSpPr>
          <p:nvPr>
            <p:ph type="sldNum" sz="quarter" idx="12"/>
          </p:nvPr>
        </p:nvSpPr>
        <p:spPr/>
        <p:txBody>
          <a:bodyPr/>
          <a:lstStyle/>
          <a:p>
            <a:fld id="{6F3806FF-9E51-4331-BB90-F49EFA1FA4FC}" type="slidenum">
              <a:rPr lang="fr-FR" smtClean="0"/>
              <a:t>43</a:t>
            </a:fld>
            <a:endParaRPr lang="fr-FR"/>
          </a:p>
        </p:txBody>
      </p:sp>
      <p:pic>
        <p:nvPicPr>
          <p:cNvPr id="12" name="Image 11" descr="Une femme d'affaires montre du doigt">
            <a:extLst>
              <a:ext uri="{FF2B5EF4-FFF2-40B4-BE49-F238E27FC236}">
                <a16:creationId xmlns:a16="http://schemas.microsoft.com/office/drawing/2014/main" id="{FF368ED8-D9D3-9357-475C-22989B5E3EE9}"/>
              </a:ext>
            </a:extLst>
          </p:cNvPr>
          <p:cNvPicPr>
            <a:picLocks noChangeAspect="1"/>
          </p:cNvPicPr>
          <p:nvPr/>
        </p:nvPicPr>
        <p:blipFill>
          <a:blip r:embed="rId6">
            <a:extLst>
              <a:ext uri="{28A0092B-C50C-407E-A947-70E740481C1C}">
                <a14:useLocalDpi xmlns:a14="http://schemas.microsoft.com/office/drawing/2010/main" val="0"/>
              </a:ext>
            </a:extLst>
          </a:blip>
          <a:srcRect b="65466"/>
          <a:stretch>
            <a:fillRect/>
          </a:stretch>
        </p:blipFill>
        <p:spPr>
          <a:xfrm flipH="1">
            <a:off x="6916421" y="3501072"/>
            <a:ext cx="4199126" cy="3356927"/>
          </a:xfrm>
          <a:prstGeom prst="rect">
            <a:avLst/>
          </a:prstGeom>
        </p:spPr>
      </p:pic>
    </p:spTree>
    <p:extLst>
      <p:ext uri="{BB962C8B-B14F-4D97-AF65-F5344CB8AC3E}">
        <p14:creationId xmlns:p14="http://schemas.microsoft.com/office/powerpoint/2010/main" val="4106809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2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Back to business</a:t>
            </a:r>
            <a:endParaRPr lang="en-GB" dirty="0">
              <a:solidFill>
                <a:srgbClr val="7F7DB0"/>
              </a:solidFill>
            </a:endParaRPr>
          </a:p>
        </p:txBody>
      </p:sp>
      <p:sp>
        <p:nvSpPr>
          <p:cNvPr id="7" name="Content Placeholder 5">
            <a:extLst>
              <a:ext uri="{FF2B5EF4-FFF2-40B4-BE49-F238E27FC236}">
                <a16:creationId xmlns:a16="http://schemas.microsoft.com/office/drawing/2014/main" id="{FC300C2B-1BDD-F4BC-C8A5-62C978980393}"/>
              </a:ext>
            </a:extLst>
          </p:cNvPr>
          <p:cNvSpPr>
            <a:spLocks noGrp="1"/>
          </p:cNvSpPr>
          <p:nvPr>
            <p:ph idx="1"/>
          </p:nvPr>
        </p:nvSpPr>
        <p:spPr>
          <a:xfrm>
            <a:off x="838200" y="1781784"/>
            <a:ext cx="10397648" cy="5076216"/>
          </a:xfrm>
        </p:spPr>
        <p:txBody>
          <a:bodyPr>
            <a:normAutofit/>
          </a:bodyPr>
          <a:lstStyle/>
          <a:p>
            <a:r>
              <a:rPr lang="fr-FR" dirty="0" err="1"/>
              <a:t>Let’s</a:t>
            </a:r>
            <a:r>
              <a:rPr lang="fr-FR" dirty="0"/>
              <a:t> stop </a:t>
            </a:r>
            <a:r>
              <a:rPr lang="fr-FR" dirty="0" err="1"/>
              <a:t>philosophy</a:t>
            </a:r>
            <a:r>
              <a:rPr lang="fr-FR" dirty="0"/>
              <a:t> for </a:t>
            </a:r>
            <a:r>
              <a:rPr lang="fr-FR" dirty="0" err="1"/>
              <a:t>now</a:t>
            </a:r>
            <a:r>
              <a:rPr lang="fr-FR" dirty="0"/>
              <a:t> and focus on more </a:t>
            </a:r>
            <a:r>
              <a:rPr lang="fr-FR" dirty="0" err="1"/>
              <a:t>practical</a:t>
            </a:r>
            <a:r>
              <a:rPr lang="fr-FR" dirty="0"/>
              <a:t> </a:t>
            </a:r>
            <a:r>
              <a:rPr lang="fr-FR" dirty="0" err="1"/>
              <a:t>things</a:t>
            </a:r>
            <a:endParaRPr lang="fr-FR" dirty="0"/>
          </a:p>
          <a:p>
            <a:r>
              <a:rPr lang="fr-FR" dirty="0"/>
              <a:t>As a data </a:t>
            </a:r>
            <a:r>
              <a:rPr lang="fr-FR" dirty="0" err="1"/>
              <a:t>worker</a:t>
            </a:r>
            <a:r>
              <a:rPr lang="fr-FR" dirty="0"/>
              <a:t>, </a:t>
            </a:r>
            <a:r>
              <a:rPr lang="fr-FR" dirty="0" err="1"/>
              <a:t>your</a:t>
            </a:r>
            <a:r>
              <a:rPr lang="fr-FR" dirty="0"/>
              <a:t> </a:t>
            </a:r>
            <a:r>
              <a:rPr lang="fr-FR" dirty="0" err="1"/>
              <a:t>projects</a:t>
            </a:r>
            <a:r>
              <a:rPr lang="fr-FR" dirty="0"/>
              <a:t> </a:t>
            </a:r>
            <a:r>
              <a:rPr lang="fr-FR" dirty="0" err="1"/>
              <a:t>always</a:t>
            </a:r>
            <a:r>
              <a:rPr lang="fr-FR" dirty="0"/>
              <a:t> start </a:t>
            </a:r>
            <a:r>
              <a:rPr lang="fr-FR" dirty="0" err="1"/>
              <a:t>with</a:t>
            </a:r>
            <a:r>
              <a:rPr lang="fr-FR" dirty="0"/>
              <a:t> a </a:t>
            </a:r>
            <a:r>
              <a:rPr lang="fr-FR" dirty="0" err="1">
                <a:solidFill>
                  <a:srgbClr val="7F7DB0"/>
                </a:solidFill>
              </a:rPr>
              <a:t>query</a:t>
            </a:r>
            <a:r>
              <a:rPr lang="fr-FR" dirty="0"/>
              <a:t>, by a client, </a:t>
            </a:r>
            <a:r>
              <a:rPr lang="fr-FR" dirty="0" err="1"/>
              <a:t>product</a:t>
            </a:r>
            <a:r>
              <a:rPr lang="fr-FR" dirty="0"/>
              <a:t> </a:t>
            </a:r>
            <a:r>
              <a:rPr lang="fr-FR" dirty="0" err="1"/>
              <a:t>owner</a:t>
            </a:r>
            <a:r>
              <a:rPr lang="fr-FR" dirty="0"/>
              <a:t>, boss...</a:t>
            </a:r>
          </a:p>
          <a:p>
            <a:r>
              <a:rPr lang="fr-FR" dirty="0"/>
              <a:t>First </a:t>
            </a:r>
            <a:r>
              <a:rPr lang="fr-FR" dirty="0" err="1"/>
              <a:t>task</a:t>
            </a:r>
            <a:r>
              <a:rPr lang="fr-FR" dirty="0"/>
              <a:t> </a:t>
            </a:r>
            <a:r>
              <a:rPr lang="fr-FR" dirty="0" err="1"/>
              <a:t>you</a:t>
            </a:r>
            <a:r>
              <a:rPr lang="fr-FR" dirty="0"/>
              <a:t> </a:t>
            </a:r>
            <a:r>
              <a:rPr lang="fr-FR" dirty="0" err="1"/>
              <a:t>will</a:t>
            </a:r>
            <a:r>
              <a:rPr lang="fr-FR" dirty="0"/>
              <a:t> do on </a:t>
            </a:r>
            <a:r>
              <a:rPr lang="fr-FR" dirty="0" err="1"/>
              <a:t>any</a:t>
            </a:r>
            <a:r>
              <a:rPr lang="fr-FR" dirty="0"/>
              <a:t> new </a:t>
            </a:r>
            <a:r>
              <a:rPr lang="fr-FR" dirty="0" err="1"/>
              <a:t>project</a:t>
            </a:r>
            <a:r>
              <a:rPr lang="fr-FR" dirty="0"/>
              <a:t>: </a:t>
            </a:r>
            <a:r>
              <a:rPr lang="fr-FR" dirty="0">
                <a:solidFill>
                  <a:srgbClr val="7F7DB0"/>
                </a:solidFill>
              </a:rPr>
              <a:t>planning</a:t>
            </a:r>
            <a:r>
              <a:rPr lang="fr-FR" dirty="0"/>
              <a:t>.</a:t>
            </a:r>
          </a:p>
        </p:txBody>
      </p:sp>
      <p:sp>
        <p:nvSpPr>
          <p:cNvPr id="2" name="Espace réservé du numéro de diapositive 1">
            <a:extLst>
              <a:ext uri="{FF2B5EF4-FFF2-40B4-BE49-F238E27FC236}">
                <a16:creationId xmlns:a16="http://schemas.microsoft.com/office/drawing/2014/main" id="{41E05097-6D61-C95F-AE46-DBC36EF6DC6E}"/>
              </a:ext>
            </a:extLst>
          </p:cNvPr>
          <p:cNvSpPr>
            <a:spLocks noGrp="1"/>
          </p:cNvSpPr>
          <p:nvPr>
            <p:ph type="sldNum" sz="quarter" idx="12"/>
          </p:nvPr>
        </p:nvSpPr>
        <p:spPr/>
        <p:txBody>
          <a:bodyPr/>
          <a:lstStyle/>
          <a:p>
            <a:fld id="{6F3806FF-9E51-4331-BB90-F49EFA1FA4FC}" type="slidenum">
              <a:rPr lang="fr-FR" smtClean="0"/>
              <a:t>44</a:t>
            </a:fld>
            <a:endParaRPr lang="fr-FR"/>
          </a:p>
        </p:txBody>
      </p:sp>
      <p:grpSp>
        <p:nvGrpSpPr>
          <p:cNvPr id="10" name="Groupe 9">
            <a:extLst>
              <a:ext uri="{FF2B5EF4-FFF2-40B4-BE49-F238E27FC236}">
                <a16:creationId xmlns:a16="http://schemas.microsoft.com/office/drawing/2014/main" id="{3B0AD17A-3543-18D2-1DAD-3D28BF97390D}"/>
              </a:ext>
            </a:extLst>
          </p:cNvPr>
          <p:cNvGrpSpPr/>
          <p:nvPr/>
        </p:nvGrpSpPr>
        <p:grpSpPr>
          <a:xfrm>
            <a:off x="807534" y="5153217"/>
            <a:ext cx="10240421" cy="1155035"/>
            <a:chOff x="807534" y="4779940"/>
            <a:chExt cx="10240421" cy="1155035"/>
          </a:xfrm>
        </p:grpSpPr>
        <p:sp>
          <p:nvSpPr>
            <p:cNvPr id="11" name="Rectangle 10">
              <a:extLst>
                <a:ext uri="{FF2B5EF4-FFF2-40B4-BE49-F238E27FC236}">
                  <a16:creationId xmlns:a16="http://schemas.microsoft.com/office/drawing/2014/main" id="{34D33B6C-E253-4E66-7E72-2ED0C2CA6427}"/>
                </a:ext>
              </a:extLst>
            </p:cNvPr>
            <p:cNvSpPr/>
            <p:nvPr/>
          </p:nvSpPr>
          <p:spPr>
            <a:xfrm>
              <a:off x="807534" y="5273183"/>
              <a:ext cx="10240421" cy="661792"/>
            </a:xfrm>
            <a:prstGeom prst="rect">
              <a:avLst/>
            </a:prstGeom>
            <a:solidFill>
              <a:srgbClr val="C8EA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solidFill>
                    <a:schemeClr val="tx1">
                      <a:lumMod val="75000"/>
                      <a:lumOff val="25000"/>
                    </a:schemeClr>
                  </a:solidFill>
                  <a:latin typeface="Source Sans Pro" panose="020B0503030403020204" pitchFamily="34" charset="0"/>
                  <a:ea typeface="Source Sans Pro" panose="020B0503030403020204" pitchFamily="34" charset="0"/>
                </a:rPr>
                <a:t>As soon as you get your first job, keep in mind you are the specialist who knows how to make data talk (and no longer a student). This is also applicable to your interviews.</a:t>
              </a:r>
            </a:p>
          </p:txBody>
        </p:sp>
        <p:sp>
          <p:nvSpPr>
            <p:cNvPr id="12" name="Rectangle 11">
              <a:extLst>
                <a:ext uri="{FF2B5EF4-FFF2-40B4-BE49-F238E27FC236}">
                  <a16:creationId xmlns:a16="http://schemas.microsoft.com/office/drawing/2014/main" id="{40F2AB44-5D56-80B1-B4E4-B41FB6235DD1}"/>
                </a:ext>
              </a:extLst>
            </p:cNvPr>
            <p:cNvSpPr/>
            <p:nvPr/>
          </p:nvSpPr>
          <p:spPr>
            <a:xfrm>
              <a:off x="807534" y="4779940"/>
              <a:ext cx="10240421" cy="493242"/>
            </a:xfrm>
            <a:prstGeom prst="rect">
              <a:avLst/>
            </a:prstGeom>
            <a:solidFill>
              <a:srgbClr val="1891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Montserrat" pitchFamily="2" charset="0"/>
                </a:rPr>
                <a:t>       Tip</a:t>
              </a:r>
            </a:p>
          </p:txBody>
        </p:sp>
        <p:pic>
          <p:nvPicPr>
            <p:cNvPr id="13" name="Graphic 7" descr="Lightbulb outline">
              <a:extLst>
                <a:ext uri="{FF2B5EF4-FFF2-40B4-BE49-F238E27FC236}">
                  <a16:creationId xmlns:a16="http://schemas.microsoft.com/office/drawing/2014/main" id="{6CB8CB04-D342-11C5-5737-1962D5A920F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3902" y="4813618"/>
              <a:ext cx="425886" cy="425886"/>
            </a:xfrm>
            <a:prstGeom prst="rect">
              <a:avLst/>
            </a:prstGeom>
          </p:spPr>
        </p:pic>
      </p:grpSp>
      <p:grpSp>
        <p:nvGrpSpPr>
          <p:cNvPr id="3" name="Groupe 2">
            <a:extLst>
              <a:ext uri="{FF2B5EF4-FFF2-40B4-BE49-F238E27FC236}">
                <a16:creationId xmlns:a16="http://schemas.microsoft.com/office/drawing/2014/main" id="{F6038A0A-F104-9040-5B20-36D99FBB9E74}"/>
              </a:ext>
            </a:extLst>
          </p:cNvPr>
          <p:cNvGrpSpPr/>
          <p:nvPr/>
        </p:nvGrpSpPr>
        <p:grpSpPr>
          <a:xfrm>
            <a:off x="8558112" y="2568163"/>
            <a:ext cx="3669428" cy="2471865"/>
            <a:chOff x="8558112" y="2568163"/>
            <a:chExt cx="3669428" cy="2471865"/>
          </a:xfrm>
        </p:grpSpPr>
        <p:pic>
          <p:nvPicPr>
            <p:cNvPr id="5" name="Picture 4" descr="Businessman presenting">
              <a:extLst>
                <a:ext uri="{FF2B5EF4-FFF2-40B4-BE49-F238E27FC236}">
                  <a16:creationId xmlns:a16="http://schemas.microsoft.com/office/drawing/2014/main" id="{A2075BE6-18A5-FBB0-15F2-05FE856DB226}"/>
                </a:ext>
              </a:extLst>
            </p:cNvPr>
            <p:cNvPicPr>
              <a:picLocks noChangeAspect="1"/>
            </p:cNvPicPr>
            <p:nvPr/>
          </p:nvPicPr>
          <p:blipFill>
            <a:blip r:embed="rId6">
              <a:alphaModFix/>
              <a:extLst>
                <a:ext uri="{28A0092B-C50C-407E-A947-70E740481C1C}">
                  <a14:useLocalDpi xmlns:a14="http://schemas.microsoft.com/office/drawing/2010/main" val="0"/>
                </a:ext>
              </a:extLst>
            </a:blip>
            <a:srcRect b="54859"/>
            <a:stretch>
              <a:fillRect/>
            </a:stretch>
          </p:blipFill>
          <p:spPr>
            <a:xfrm rot="702010" flipH="1">
              <a:off x="10135110" y="2568163"/>
              <a:ext cx="2025463" cy="1881074"/>
            </a:xfrm>
            <a:prstGeom prst="rect">
              <a:avLst/>
            </a:prstGeom>
          </p:spPr>
        </p:pic>
        <p:sp>
          <p:nvSpPr>
            <p:cNvPr id="14" name="ZoneTexte 6">
              <a:extLst>
                <a:ext uri="{FF2B5EF4-FFF2-40B4-BE49-F238E27FC236}">
                  <a16:creationId xmlns:a16="http://schemas.microsoft.com/office/drawing/2014/main" id="{718DF614-252B-1092-D54E-1EA5CC006657}"/>
                </a:ext>
              </a:extLst>
            </p:cNvPr>
            <p:cNvSpPr txBox="1"/>
            <p:nvPr/>
          </p:nvSpPr>
          <p:spPr>
            <a:xfrm rot="660539">
              <a:off x="8705465" y="4256928"/>
              <a:ext cx="2923661" cy="338554"/>
            </a:xfrm>
            <a:prstGeom prst="rect">
              <a:avLst/>
            </a:prstGeom>
            <a:noFill/>
          </p:spPr>
          <p:txBody>
            <a:bodyPr wrap="square" rtlCol="0">
              <a:spAutoFit/>
            </a:bodyPr>
            <a:lstStyle/>
            <a:p>
              <a:r>
                <a:rPr lang="en-GB" sz="1600" dirty="0">
                  <a:solidFill>
                    <a:schemeClr val="tx1">
                      <a:lumMod val="75000"/>
                      <a:lumOff val="25000"/>
                    </a:schemeClr>
                  </a:solidFill>
                  <a:latin typeface="Esteban" panose="020B0604020202020204" charset="0"/>
                </a:rPr>
                <a:t>Bernard, 1968 HEC graduate</a:t>
              </a:r>
            </a:p>
          </p:txBody>
        </p:sp>
        <p:pic>
          <p:nvPicPr>
            <p:cNvPr id="8" name="Image 7">
              <a:extLst>
                <a:ext uri="{FF2B5EF4-FFF2-40B4-BE49-F238E27FC236}">
                  <a16:creationId xmlns:a16="http://schemas.microsoft.com/office/drawing/2014/main" id="{DC1DA583-2287-78B0-47DB-6AE4CC5949DF}"/>
                </a:ext>
              </a:extLst>
            </p:cNvPr>
            <p:cNvPicPr>
              <a:picLocks noChangeAspect="1"/>
            </p:cNvPicPr>
            <p:nvPr/>
          </p:nvPicPr>
          <p:blipFill>
            <a:blip r:embed="rId7"/>
            <a:srcRect l="27600" t="33716" r="27100" b="11385"/>
            <a:stretch>
              <a:fillRect/>
            </a:stretch>
          </p:blipFill>
          <p:spPr>
            <a:xfrm rot="645103">
              <a:off x="8558112" y="4546786"/>
              <a:ext cx="3669428" cy="493242"/>
            </a:xfrm>
            <a:prstGeom prst="rect">
              <a:avLst/>
            </a:prstGeom>
          </p:spPr>
        </p:pic>
      </p:grpSp>
    </p:spTree>
    <p:extLst>
      <p:ext uri="{BB962C8B-B14F-4D97-AF65-F5344CB8AC3E}">
        <p14:creationId xmlns:p14="http://schemas.microsoft.com/office/powerpoint/2010/main" val="669626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Planning</a:t>
            </a:r>
            <a:r>
              <a:rPr lang="en-GB" dirty="0">
                <a:solidFill>
                  <a:schemeClr val="tx1">
                    <a:lumMod val="75000"/>
                    <a:lumOff val="25000"/>
                  </a:schemeClr>
                </a:solidFill>
              </a:rPr>
              <a:t> analyses (1)</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2845756"/>
          </a:xfrm>
        </p:spPr>
        <p:txBody>
          <a:bodyPr>
            <a:normAutofit fontScale="92500" lnSpcReduction="10000"/>
          </a:bodyPr>
          <a:lstStyle/>
          <a:p>
            <a:pPr marL="0" indent="0">
              <a:buNone/>
            </a:pPr>
            <a:r>
              <a:rPr lang="en-US" dirty="0"/>
              <a:t>Good practice: prepare a </a:t>
            </a:r>
            <a:r>
              <a:rPr lang="en-US" dirty="0">
                <a:solidFill>
                  <a:srgbClr val="7F7DB0"/>
                </a:solidFill>
              </a:rPr>
              <a:t>data analysis plan </a:t>
            </a:r>
            <a:r>
              <a:rPr lang="en-US" dirty="0"/>
              <a:t>(a roadmap)</a:t>
            </a:r>
            <a:endParaRPr lang="en-US" dirty="0">
              <a:solidFill>
                <a:srgbClr val="7F7DB0"/>
              </a:solidFill>
            </a:endParaRPr>
          </a:p>
          <a:p>
            <a:pPr marL="0" indent="0">
              <a:buNone/>
            </a:pPr>
            <a:endParaRPr lang="en-US" dirty="0"/>
          </a:p>
          <a:p>
            <a:pPr marL="0" indent="0">
              <a:buNone/>
            </a:pPr>
            <a:r>
              <a:rPr lang="en-US" dirty="0"/>
              <a:t>What to plan: data collection, variable selection and modifications, imputation, weighting, which models, etc. etc.</a:t>
            </a:r>
          </a:p>
          <a:p>
            <a:pPr marL="0" indent="0">
              <a:buNone/>
            </a:pPr>
            <a:endParaRPr lang="en-US" dirty="0"/>
          </a:p>
          <a:p>
            <a:pPr marL="0" indent="0">
              <a:buNone/>
            </a:pPr>
            <a:r>
              <a:rPr lang="en-US" dirty="0"/>
              <a:t>Choosing the right tools (e.g. programming language) is also more important than you think</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grpSp>
        <p:nvGrpSpPr>
          <p:cNvPr id="3" name="Groupe 2">
            <a:extLst>
              <a:ext uri="{FF2B5EF4-FFF2-40B4-BE49-F238E27FC236}">
                <a16:creationId xmlns:a16="http://schemas.microsoft.com/office/drawing/2014/main" id="{7AA711BD-7494-D477-8FB2-B96D68149C39}"/>
              </a:ext>
            </a:extLst>
          </p:cNvPr>
          <p:cNvGrpSpPr/>
          <p:nvPr/>
        </p:nvGrpSpPr>
        <p:grpSpPr>
          <a:xfrm>
            <a:off x="807534" y="5153217"/>
            <a:ext cx="10240421" cy="1155035"/>
            <a:chOff x="807534" y="4779940"/>
            <a:chExt cx="10240421" cy="1155035"/>
          </a:xfrm>
        </p:grpSpPr>
        <p:sp>
          <p:nvSpPr>
            <p:cNvPr id="5" name="Rectangle 4">
              <a:extLst>
                <a:ext uri="{FF2B5EF4-FFF2-40B4-BE49-F238E27FC236}">
                  <a16:creationId xmlns:a16="http://schemas.microsoft.com/office/drawing/2014/main" id="{3ADF5C47-42A1-F3AD-0343-7A57BA6A731F}"/>
                </a:ext>
              </a:extLst>
            </p:cNvPr>
            <p:cNvSpPr/>
            <p:nvPr/>
          </p:nvSpPr>
          <p:spPr>
            <a:xfrm>
              <a:off x="807534" y="5273183"/>
              <a:ext cx="10240421" cy="661792"/>
            </a:xfrm>
            <a:prstGeom prst="rect">
              <a:avLst/>
            </a:prstGeom>
            <a:solidFill>
              <a:srgbClr val="C8EA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solidFill>
                    <a:schemeClr val="tx1">
                      <a:lumMod val="75000"/>
                      <a:lumOff val="25000"/>
                    </a:schemeClr>
                  </a:solidFill>
                  <a:latin typeface="Source Sans Pro" panose="020B0503030403020204" pitchFamily="34" charset="0"/>
                  <a:ea typeface="Source Sans Pro" panose="020B0503030403020204" pitchFamily="34" charset="0"/>
                </a:rPr>
                <a:t>Sometimes (in clinical research for example), </a:t>
              </a:r>
              <a:r>
                <a:rPr lang="en-US" u="sng" dirty="0">
                  <a:solidFill>
                    <a:schemeClr val="tx1">
                      <a:lumMod val="75000"/>
                      <a:lumOff val="25000"/>
                    </a:schemeClr>
                  </a:solidFill>
                  <a:latin typeface="Source Sans Pro" panose="020B0503030403020204" pitchFamily="34" charset="0"/>
                  <a:ea typeface="Source Sans Pro" panose="020B0503030403020204" pitchFamily="34" charset="0"/>
                </a:rPr>
                <a:t>all</a:t>
              </a:r>
              <a:r>
                <a:rPr lang="en-US" dirty="0">
                  <a:solidFill>
                    <a:schemeClr val="tx1">
                      <a:lumMod val="75000"/>
                      <a:lumOff val="25000"/>
                    </a:schemeClr>
                  </a:solidFill>
                  <a:latin typeface="Source Sans Pro" panose="020B0503030403020204" pitchFamily="34" charset="0"/>
                  <a:ea typeface="Source Sans Pro" panose="020B0503030403020204" pitchFamily="34" charset="0"/>
                </a:rPr>
                <a:t> analyses must be planned.</a:t>
              </a:r>
            </a:p>
            <a:p>
              <a:r>
                <a:rPr lang="en-US" dirty="0">
                  <a:solidFill>
                    <a:schemeClr val="tx1">
                      <a:lumMod val="75000"/>
                      <a:lumOff val="25000"/>
                    </a:schemeClr>
                  </a:solidFill>
                  <a:latin typeface="Source Sans Pro" panose="020B0503030403020204" pitchFamily="34" charset="0"/>
                  <a:ea typeface="Source Sans Pro" panose="020B0503030403020204" pitchFamily="34" charset="0"/>
                </a:rPr>
                <a:t>If you decide to change even one thing, you must discard the data and start everything from scratch.</a:t>
              </a:r>
            </a:p>
          </p:txBody>
        </p:sp>
        <p:sp>
          <p:nvSpPr>
            <p:cNvPr id="7" name="Rectangle 6">
              <a:extLst>
                <a:ext uri="{FF2B5EF4-FFF2-40B4-BE49-F238E27FC236}">
                  <a16:creationId xmlns:a16="http://schemas.microsoft.com/office/drawing/2014/main" id="{AC749CBE-0560-37C9-36C5-0EC5F179F4AF}"/>
                </a:ext>
              </a:extLst>
            </p:cNvPr>
            <p:cNvSpPr/>
            <p:nvPr/>
          </p:nvSpPr>
          <p:spPr>
            <a:xfrm>
              <a:off x="807534" y="4779940"/>
              <a:ext cx="10240421" cy="493242"/>
            </a:xfrm>
            <a:prstGeom prst="rect">
              <a:avLst/>
            </a:prstGeom>
            <a:solidFill>
              <a:srgbClr val="1891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Montserrat" pitchFamily="2" charset="0"/>
                </a:rPr>
                <a:t>       Did you know?</a:t>
              </a:r>
            </a:p>
          </p:txBody>
        </p:sp>
        <p:pic>
          <p:nvPicPr>
            <p:cNvPr id="8" name="Graphic 7" descr="Lightbulb outline">
              <a:extLst>
                <a:ext uri="{FF2B5EF4-FFF2-40B4-BE49-F238E27FC236}">
                  <a16:creationId xmlns:a16="http://schemas.microsoft.com/office/drawing/2014/main" id="{415E6234-E7D2-BF89-1CBF-596D3B2F222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3902" y="4813618"/>
              <a:ext cx="425886" cy="425886"/>
            </a:xfrm>
            <a:prstGeom prst="rect">
              <a:avLst/>
            </a:prstGeom>
          </p:spPr>
        </p:pic>
      </p:grpSp>
      <p:sp>
        <p:nvSpPr>
          <p:cNvPr id="10" name="Espace réservé du numéro de diapositive 9">
            <a:extLst>
              <a:ext uri="{FF2B5EF4-FFF2-40B4-BE49-F238E27FC236}">
                <a16:creationId xmlns:a16="http://schemas.microsoft.com/office/drawing/2014/main" id="{7BCCE1E2-BB6B-DE90-D0AF-9190D83972FC}"/>
              </a:ext>
            </a:extLst>
          </p:cNvPr>
          <p:cNvSpPr>
            <a:spLocks noGrp="1"/>
          </p:cNvSpPr>
          <p:nvPr>
            <p:ph type="sldNum" sz="quarter" idx="12"/>
          </p:nvPr>
        </p:nvSpPr>
        <p:spPr/>
        <p:txBody>
          <a:bodyPr/>
          <a:lstStyle/>
          <a:p>
            <a:fld id="{6F3806FF-9E51-4331-BB90-F49EFA1FA4FC}" type="slidenum">
              <a:rPr lang="fr-FR" smtClean="0"/>
              <a:t>45</a:t>
            </a:fld>
            <a:endParaRPr lang="fr-FR"/>
          </a:p>
        </p:txBody>
      </p:sp>
    </p:spTree>
    <p:extLst>
      <p:ext uri="{BB962C8B-B14F-4D97-AF65-F5344CB8AC3E}">
        <p14:creationId xmlns:p14="http://schemas.microsoft.com/office/powerpoint/2010/main" val="827178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Planning</a:t>
            </a:r>
            <a:r>
              <a:rPr lang="en-GB" dirty="0">
                <a:solidFill>
                  <a:schemeClr val="tx1">
                    <a:lumMod val="75000"/>
                    <a:lumOff val="25000"/>
                  </a:schemeClr>
                </a:solidFill>
              </a:rPr>
              <a:t> analyses (2)</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2"/>
            <a:ext cx="10824712" cy="5076215"/>
          </a:xfrm>
        </p:spPr>
        <p:txBody>
          <a:bodyPr>
            <a:normAutofit fontScale="92500" lnSpcReduction="10000"/>
          </a:bodyPr>
          <a:lstStyle/>
          <a:p>
            <a:r>
              <a:rPr lang="en-US" dirty="0"/>
              <a:t>In some jobs, a </a:t>
            </a:r>
            <a:r>
              <a:rPr lang="en-US" dirty="0">
                <a:solidFill>
                  <a:srgbClr val="7F7DB0"/>
                </a:solidFill>
              </a:rPr>
              <a:t>data analysis plan </a:t>
            </a:r>
            <a:r>
              <a:rPr lang="en-US" dirty="0"/>
              <a:t>may be a requirement (in this case, you have a predetermined layout to follow)</a:t>
            </a:r>
          </a:p>
          <a:p>
            <a:r>
              <a:rPr lang="en-US" dirty="0"/>
              <a:t>If not, you should put:</a:t>
            </a:r>
          </a:p>
          <a:p>
            <a:pPr lvl="1"/>
            <a:r>
              <a:rPr lang="en-US" dirty="0"/>
              <a:t>Data collection methodology</a:t>
            </a:r>
          </a:p>
          <a:p>
            <a:pPr lvl="1"/>
            <a:r>
              <a:rPr lang="en-US" dirty="0"/>
              <a:t>Quick description of the metadata: variables, their types, how many observations, are there clusters, is it a sample or administrative data…</a:t>
            </a:r>
          </a:p>
          <a:p>
            <a:pPr lvl="1"/>
            <a:r>
              <a:rPr lang="en-US" dirty="0"/>
              <a:t>The question you are trying to answer</a:t>
            </a:r>
          </a:p>
          <a:p>
            <a:pPr lvl="1"/>
            <a:r>
              <a:rPr lang="en-US" dirty="0"/>
              <a:t>Software/languages you are going to use</a:t>
            </a:r>
          </a:p>
          <a:p>
            <a:pPr lvl="1"/>
            <a:r>
              <a:rPr lang="en-US" dirty="0"/>
              <a:t>Variables selected for analyses</a:t>
            </a:r>
          </a:p>
          <a:p>
            <a:pPr lvl="1"/>
            <a:r>
              <a:rPr lang="en-US" dirty="0"/>
              <a:t>What analyses will be made</a:t>
            </a:r>
          </a:p>
          <a:p>
            <a:pPr lvl="1"/>
            <a:r>
              <a:rPr lang="en-US" dirty="0"/>
              <a:t>How results will be interpreted (coefficients? Metrics? Graphs? Something else?)</a:t>
            </a:r>
          </a:p>
          <a:p>
            <a:pPr lvl="1"/>
            <a:endParaRPr lang="en-US" dirty="0"/>
          </a:p>
          <a:p>
            <a:r>
              <a:rPr lang="en-US" dirty="0"/>
              <a:t>Ideally, do this </a:t>
            </a:r>
            <a:r>
              <a:rPr lang="en-US" dirty="0">
                <a:solidFill>
                  <a:srgbClr val="7F7DB0"/>
                </a:solidFill>
              </a:rPr>
              <a:t>before</a:t>
            </a:r>
            <a:r>
              <a:rPr lang="en-US" dirty="0"/>
              <a:t> taking deep looks at the data (otherwise, you might be biased by the results you have already found)</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Espace réservé du numéro de diapositive 2">
            <a:extLst>
              <a:ext uri="{FF2B5EF4-FFF2-40B4-BE49-F238E27FC236}">
                <a16:creationId xmlns:a16="http://schemas.microsoft.com/office/drawing/2014/main" id="{D4ED991C-7AED-4222-3EC4-414BF667799D}"/>
              </a:ext>
            </a:extLst>
          </p:cNvPr>
          <p:cNvSpPr>
            <a:spLocks noGrp="1"/>
          </p:cNvSpPr>
          <p:nvPr>
            <p:ph type="sldNum" sz="quarter" idx="12"/>
          </p:nvPr>
        </p:nvSpPr>
        <p:spPr/>
        <p:txBody>
          <a:bodyPr/>
          <a:lstStyle/>
          <a:p>
            <a:fld id="{6F3806FF-9E51-4331-BB90-F49EFA1FA4FC}" type="slidenum">
              <a:rPr lang="fr-FR" smtClean="0"/>
              <a:t>46</a:t>
            </a:fld>
            <a:endParaRPr lang="fr-FR"/>
          </a:p>
        </p:txBody>
      </p:sp>
    </p:spTree>
    <p:extLst>
      <p:ext uri="{BB962C8B-B14F-4D97-AF65-F5344CB8AC3E}">
        <p14:creationId xmlns:p14="http://schemas.microsoft.com/office/powerpoint/2010/main" val="41566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Planning</a:t>
            </a:r>
            <a:r>
              <a:rPr lang="en-GB" dirty="0">
                <a:solidFill>
                  <a:schemeClr val="tx1">
                    <a:lumMod val="75000"/>
                    <a:lumOff val="25000"/>
                  </a:schemeClr>
                </a:solidFill>
              </a:rPr>
              <a:t> analyses (3)</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3"/>
            <a:ext cx="10622872" cy="4929735"/>
          </a:xfrm>
        </p:spPr>
        <p:txBody>
          <a:bodyPr>
            <a:normAutofit/>
          </a:bodyPr>
          <a:lstStyle/>
          <a:p>
            <a:r>
              <a:rPr lang="en-US" dirty="0">
                <a:solidFill>
                  <a:srgbClr val="7F7DB0"/>
                </a:solidFill>
              </a:rPr>
              <a:t>In practice</a:t>
            </a:r>
            <a:r>
              <a:rPr lang="en-US" dirty="0"/>
              <a:t>, you may somewhat deviate from your analysis plan and add to it (</a:t>
            </a:r>
            <a:r>
              <a:rPr lang="en-US" i="1" dirty="0"/>
              <a:t>post hoc</a:t>
            </a:r>
            <a:r>
              <a:rPr lang="en-US" dirty="0"/>
              <a:t>)</a:t>
            </a:r>
          </a:p>
          <a:p>
            <a:pPr lvl="1"/>
            <a:r>
              <a:rPr lang="en-US" dirty="0"/>
              <a:t>See it as a baseline for your work…</a:t>
            </a:r>
          </a:p>
          <a:p>
            <a:pPr lvl="1"/>
            <a:r>
              <a:rPr lang="en-US" dirty="0"/>
              <a:t>…but don’t push it just to get significant </a:t>
            </a:r>
            <a:br>
              <a:rPr lang="en-US" dirty="0"/>
            </a:br>
            <a:r>
              <a:rPr lang="en-US" dirty="0"/>
              <a:t>results (“</a:t>
            </a:r>
            <a:r>
              <a:rPr lang="en-US" dirty="0">
                <a:solidFill>
                  <a:srgbClr val="7F7DB0"/>
                </a:solidFill>
              </a:rPr>
              <a:t>p-hacking</a:t>
            </a:r>
            <a:r>
              <a:rPr lang="en-US" dirty="0"/>
              <a:t>”)</a:t>
            </a:r>
          </a:p>
          <a:p>
            <a:pPr lvl="1"/>
            <a:r>
              <a:rPr lang="en-US" dirty="0"/>
              <a:t>“If you torture the data long enough, it </a:t>
            </a:r>
            <a:br>
              <a:rPr lang="en-US" dirty="0"/>
            </a:br>
            <a:r>
              <a:rPr lang="en-US" dirty="0"/>
              <a:t>will confess to anything” (Coase R.)</a:t>
            </a:r>
          </a:p>
          <a:p>
            <a:r>
              <a:rPr lang="en-US" dirty="0"/>
              <a:t>After you have started working on your data, keep your final methodology and results somewhere:</a:t>
            </a:r>
          </a:p>
          <a:p>
            <a:pPr lvl="1"/>
            <a:r>
              <a:rPr lang="en-US" dirty="0"/>
              <a:t>Cleaning and modifications in the data that you have made</a:t>
            </a:r>
          </a:p>
          <a:p>
            <a:pPr lvl="1"/>
            <a:r>
              <a:rPr lang="en-US" dirty="0"/>
              <a:t>Analyses you have done</a:t>
            </a:r>
          </a:p>
          <a:p>
            <a:pPr lvl="1"/>
            <a:r>
              <a:rPr lang="en-US" dirty="0"/>
              <a:t>Graphs, tables, etc.</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5" name="Image 4" descr="Une image contenant texte, Tracé, ligne, Police&#10;&#10;Description générée automatiquement">
            <a:extLst>
              <a:ext uri="{FF2B5EF4-FFF2-40B4-BE49-F238E27FC236}">
                <a16:creationId xmlns:a16="http://schemas.microsoft.com/office/drawing/2014/main" id="{D74EEE3D-D15A-FDEF-6EE4-C6FC998A09FF}"/>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960552" y="2336938"/>
            <a:ext cx="5058305" cy="1994342"/>
          </a:xfrm>
          <a:prstGeom prst="rect">
            <a:avLst/>
          </a:prstGeom>
        </p:spPr>
      </p:pic>
      <p:sp>
        <p:nvSpPr>
          <p:cNvPr id="3" name="Espace réservé du numéro de diapositive 2">
            <a:extLst>
              <a:ext uri="{FF2B5EF4-FFF2-40B4-BE49-F238E27FC236}">
                <a16:creationId xmlns:a16="http://schemas.microsoft.com/office/drawing/2014/main" id="{7E0DECE3-2195-60BC-6CC3-70279CFA860E}"/>
              </a:ext>
            </a:extLst>
          </p:cNvPr>
          <p:cNvSpPr>
            <a:spLocks noGrp="1"/>
          </p:cNvSpPr>
          <p:nvPr>
            <p:ph type="sldNum" sz="quarter" idx="12"/>
          </p:nvPr>
        </p:nvSpPr>
        <p:spPr/>
        <p:txBody>
          <a:bodyPr/>
          <a:lstStyle/>
          <a:p>
            <a:fld id="{6F3806FF-9E51-4331-BB90-F49EFA1FA4FC}" type="slidenum">
              <a:rPr lang="fr-FR" smtClean="0"/>
              <a:t>47</a:t>
            </a:fld>
            <a:endParaRPr lang="fr-FR"/>
          </a:p>
        </p:txBody>
      </p:sp>
    </p:spTree>
    <p:extLst>
      <p:ext uri="{BB962C8B-B14F-4D97-AF65-F5344CB8AC3E}">
        <p14:creationId xmlns:p14="http://schemas.microsoft.com/office/powerpoint/2010/main" val="207546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Common variable/data types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Espace réservé du numéro de diapositive 2">
            <a:extLst>
              <a:ext uri="{FF2B5EF4-FFF2-40B4-BE49-F238E27FC236}">
                <a16:creationId xmlns:a16="http://schemas.microsoft.com/office/drawing/2014/main" id="{9AF842D3-5D4E-10AE-F925-9E7C134E9C88}"/>
              </a:ext>
            </a:extLst>
          </p:cNvPr>
          <p:cNvSpPr>
            <a:spLocks noGrp="1"/>
          </p:cNvSpPr>
          <p:nvPr>
            <p:ph type="sldNum" sz="quarter" idx="12"/>
          </p:nvPr>
        </p:nvSpPr>
        <p:spPr/>
        <p:txBody>
          <a:bodyPr/>
          <a:lstStyle/>
          <a:p>
            <a:fld id="{6F3806FF-9E51-4331-BB90-F49EFA1FA4FC}" type="slidenum">
              <a:rPr lang="fr-FR" smtClean="0"/>
              <a:t>48</a:t>
            </a:fld>
            <a:endParaRPr lang="fr-FR"/>
          </a:p>
        </p:txBody>
      </p:sp>
    </p:spTree>
    <p:extLst>
      <p:ext uri="{BB962C8B-B14F-4D97-AF65-F5344CB8AC3E}">
        <p14:creationId xmlns:p14="http://schemas.microsoft.com/office/powerpoint/2010/main" val="6580309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Quantitative variables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32B5433A-1065-CC0F-07BB-323FEE39E245}"/>
              </a:ext>
            </a:extLst>
          </p:cNvPr>
          <p:cNvSpPr>
            <a:spLocks noGrp="1"/>
          </p:cNvSpPr>
          <p:nvPr>
            <p:ph idx="1"/>
          </p:nvPr>
        </p:nvSpPr>
        <p:spPr>
          <a:xfrm>
            <a:off x="838200" y="3489580"/>
            <a:ext cx="10622872" cy="3368420"/>
          </a:xfrm>
        </p:spPr>
        <p:txBody>
          <a:bodyPr>
            <a:normAutofit/>
          </a:bodyPr>
          <a:lstStyle/>
          <a:p>
            <a:r>
              <a:rPr lang="en-US" dirty="0"/>
              <a:t>Discrete or continuous numerical variables</a:t>
            </a:r>
          </a:p>
          <a:p>
            <a:r>
              <a:rPr lang="en-US" dirty="0"/>
              <a:t>Numerical data in R can be stored as:</a:t>
            </a:r>
          </a:p>
          <a:p>
            <a:pPr lvl="1"/>
            <a:r>
              <a:rPr lang="en-US" dirty="0">
                <a:cs typeface="Fira Code" pitchFamily="1" charset="0"/>
              </a:rPr>
              <a:t>Integers, if there are no decimals</a:t>
            </a:r>
          </a:p>
          <a:p>
            <a:pPr lvl="1"/>
            <a:r>
              <a:rPr lang="en-US" dirty="0">
                <a:cs typeface="Fira Code" pitchFamily="1" charset="0"/>
              </a:rPr>
              <a:t>Floats, called “numeric” or “double” in R (for double-precision floating-point, meaning a number is accurate up to the 15</a:t>
            </a:r>
            <a:r>
              <a:rPr lang="en-US" baseline="30000" dirty="0">
                <a:cs typeface="Fira Code" pitchFamily="1" charset="0"/>
              </a:rPr>
              <a:t>th</a:t>
            </a:r>
            <a:r>
              <a:rPr lang="en-US" dirty="0">
                <a:cs typeface="Fira Code" pitchFamily="1" charset="0"/>
              </a:rPr>
              <a:t> decimal)</a:t>
            </a:r>
          </a:p>
          <a:p>
            <a:pPr lvl="1"/>
            <a:r>
              <a:rPr lang="en-US" dirty="0">
                <a:cs typeface="Fira Code" pitchFamily="1" charset="0"/>
              </a:rPr>
              <a:t>This difference exists because integers have </a:t>
            </a:r>
            <a:r>
              <a:rPr lang="en-US" dirty="0">
                <a:solidFill>
                  <a:srgbClr val="7F7DB0"/>
                </a:solidFill>
                <a:cs typeface="Fira Code" pitchFamily="1" charset="0"/>
              </a:rPr>
              <a:t>lower memory consumption</a:t>
            </a:r>
          </a:p>
        </p:txBody>
      </p:sp>
      <mc:AlternateContent xmlns:mc="http://schemas.openxmlformats.org/markup-compatibility/2006" xmlns:p14="http://schemas.microsoft.com/office/powerpoint/2010/main">
        <mc:Choice Requires="p14">
          <p:contentPart p14:bwMode="auto" r:id="rId9">
            <p14:nvContentPartPr>
              <p14:cNvPr id="5" name="Encre 4">
                <a:extLst>
                  <a:ext uri="{FF2B5EF4-FFF2-40B4-BE49-F238E27FC236}">
                    <a16:creationId xmlns:a16="http://schemas.microsoft.com/office/drawing/2014/main" id="{4977A9FE-C194-00CC-1C7A-0DEF09618A68}"/>
                  </a:ext>
                </a:extLst>
              </p14:cNvPr>
              <p14:cNvContentPartPr/>
              <p14:nvPr/>
            </p14:nvContentPartPr>
            <p14:xfrm>
              <a:off x="672820" y="1751217"/>
              <a:ext cx="586440" cy="18000"/>
            </p14:xfrm>
          </p:contentPart>
        </mc:Choice>
        <mc:Fallback xmlns="">
          <p:pic>
            <p:nvPicPr>
              <p:cNvPr id="5" name="Encre 4">
                <a:extLst>
                  <a:ext uri="{FF2B5EF4-FFF2-40B4-BE49-F238E27FC236}">
                    <a16:creationId xmlns:a16="http://schemas.microsoft.com/office/drawing/2014/main" id="{4977A9FE-C194-00CC-1C7A-0DEF09618A68}"/>
                  </a:ext>
                </a:extLst>
              </p:cNvPr>
              <p:cNvPicPr/>
              <p:nvPr/>
            </p:nvPicPr>
            <p:blipFill>
              <a:blip r:embed="rId10"/>
              <a:stretch>
                <a:fillRect/>
              </a:stretch>
            </p:blipFill>
            <p:spPr>
              <a:xfrm>
                <a:off x="618820" y="1643217"/>
                <a:ext cx="694080" cy="2336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7" name="Encre 6">
                <a:extLst>
                  <a:ext uri="{FF2B5EF4-FFF2-40B4-BE49-F238E27FC236}">
                    <a16:creationId xmlns:a16="http://schemas.microsoft.com/office/drawing/2014/main" id="{3DF9E6C8-6DAF-95AF-FDF5-A1AF6B56381A}"/>
                  </a:ext>
                </a:extLst>
              </p14:cNvPr>
              <p14:cNvContentPartPr/>
              <p14:nvPr/>
            </p14:nvContentPartPr>
            <p14:xfrm>
              <a:off x="3760900" y="1776777"/>
              <a:ext cx="1138320" cy="360"/>
            </p14:xfrm>
          </p:contentPart>
        </mc:Choice>
        <mc:Fallback xmlns="">
          <p:pic>
            <p:nvPicPr>
              <p:cNvPr id="7" name="Encre 6">
                <a:extLst>
                  <a:ext uri="{FF2B5EF4-FFF2-40B4-BE49-F238E27FC236}">
                    <a16:creationId xmlns:a16="http://schemas.microsoft.com/office/drawing/2014/main" id="{3DF9E6C8-6DAF-95AF-FDF5-A1AF6B56381A}"/>
                  </a:ext>
                </a:extLst>
              </p:cNvPr>
              <p:cNvPicPr/>
              <p:nvPr/>
            </p:nvPicPr>
            <p:blipFill>
              <a:blip r:embed="rId12"/>
              <a:stretch>
                <a:fillRect/>
              </a:stretch>
            </p:blipFill>
            <p:spPr>
              <a:xfrm>
                <a:off x="3706900" y="1668777"/>
                <a:ext cx="12459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9" name="Encre 8">
                <a:extLst>
                  <a:ext uri="{FF2B5EF4-FFF2-40B4-BE49-F238E27FC236}">
                    <a16:creationId xmlns:a16="http://schemas.microsoft.com/office/drawing/2014/main" id="{A329A691-7FE7-8CDB-A138-BAE510013229}"/>
                  </a:ext>
                </a:extLst>
              </p14:cNvPr>
              <p14:cNvContentPartPr/>
              <p14:nvPr/>
            </p14:nvContentPartPr>
            <p14:xfrm>
              <a:off x="2346460" y="1768137"/>
              <a:ext cx="266760" cy="10080"/>
            </p14:xfrm>
          </p:contentPart>
        </mc:Choice>
        <mc:Fallback xmlns="">
          <p:pic>
            <p:nvPicPr>
              <p:cNvPr id="9" name="Encre 8">
                <a:extLst>
                  <a:ext uri="{FF2B5EF4-FFF2-40B4-BE49-F238E27FC236}">
                    <a16:creationId xmlns:a16="http://schemas.microsoft.com/office/drawing/2014/main" id="{A329A691-7FE7-8CDB-A138-BAE510013229}"/>
                  </a:ext>
                </a:extLst>
              </p:cNvPr>
              <p:cNvPicPr/>
              <p:nvPr/>
            </p:nvPicPr>
            <p:blipFill>
              <a:blip r:embed="rId14"/>
              <a:stretch>
                <a:fillRect/>
              </a:stretch>
            </p:blipFill>
            <p:spPr>
              <a:xfrm>
                <a:off x="2292460" y="1660137"/>
                <a:ext cx="374400" cy="225720"/>
              </a:xfrm>
              <a:prstGeom prst="rect">
                <a:avLst/>
              </a:prstGeom>
            </p:spPr>
          </p:pic>
        </mc:Fallback>
      </mc:AlternateContent>
      <p:sp>
        <p:nvSpPr>
          <p:cNvPr id="8" name="Espace réservé du numéro de diapositive 7">
            <a:extLst>
              <a:ext uri="{FF2B5EF4-FFF2-40B4-BE49-F238E27FC236}">
                <a16:creationId xmlns:a16="http://schemas.microsoft.com/office/drawing/2014/main" id="{4BFE13F0-D1B8-E270-F9B8-AA9333BA099F}"/>
              </a:ext>
            </a:extLst>
          </p:cNvPr>
          <p:cNvSpPr>
            <a:spLocks noGrp="1"/>
          </p:cNvSpPr>
          <p:nvPr>
            <p:ph type="sldNum" sz="quarter" idx="12"/>
          </p:nvPr>
        </p:nvSpPr>
        <p:spPr/>
        <p:txBody>
          <a:bodyPr/>
          <a:lstStyle/>
          <a:p>
            <a:fld id="{6F3806FF-9E51-4331-BB90-F49EFA1FA4FC}" type="slidenum">
              <a:rPr lang="fr-FR" smtClean="0"/>
              <a:t>49</a:t>
            </a:fld>
            <a:endParaRPr lang="fr-FR"/>
          </a:p>
        </p:txBody>
      </p:sp>
    </p:spTree>
    <p:extLst>
      <p:ext uri="{BB962C8B-B14F-4D97-AF65-F5344CB8AC3E}">
        <p14:creationId xmlns:p14="http://schemas.microsoft.com/office/powerpoint/2010/main" val="4234555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blue and black background&#10;&#10;Description automatically generated">
            <a:extLst>
              <a:ext uri="{FF2B5EF4-FFF2-40B4-BE49-F238E27FC236}">
                <a16:creationId xmlns:a16="http://schemas.microsoft.com/office/drawing/2014/main" id="{EE73EC2C-F8B7-85F8-14D1-13363427C82C}"/>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cxnSp>
        <p:nvCxnSpPr>
          <p:cNvPr id="16" name="Straight Connector 15">
            <a:extLst>
              <a:ext uri="{FF2B5EF4-FFF2-40B4-BE49-F238E27FC236}">
                <a16:creationId xmlns:a16="http://schemas.microsoft.com/office/drawing/2014/main" id="{2A1FBCAD-72C3-ED3B-364E-019A0064F488}"/>
              </a:ext>
            </a:extLst>
          </p:cNvPr>
          <p:cNvCxnSpPr>
            <a:cxnSpLocks/>
            <a:endCxn id="6" idx="4"/>
          </p:cNvCxnSpPr>
          <p:nvPr/>
        </p:nvCxnSpPr>
        <p:spPr>
          <a:xfrm>
            <a:off x="1269968" y="2544521"/>
            <a:ext cx="0" cy="3482151"/>
          </a:xfrm>
          <a:prstGeom prst="line">
            <a:avLst/>
          </a:prstGeom>
          <a:ln w="38100">
            <a:solidFill>
              <a:srgbClr val="7F7DB0"/>
            </a:solidFill>
          </a:ln>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DEF34A74-64CA-4689-9440-57450595CEEC}"/>
              </a:ext>
            </a:extLst>
          </p:cNvPr>
          <p:cNvSpPr>
            <a:spLocks noGrp="1"/>
          </p:cNvSpPr>
          <p:nvPr>
            <p:ph type="title"/>
          </p:nvPr>
        </p:nvSpPr>
        <p:spPr/>
        <p:txBody>
          <a:bodyPr/>
          <a:lstStyle/>
          <a:p>
            <a:r>
              <a:rPr lang="en-GB" dirty="0"/>
              <a:t>Who am I?</a:t>
            </a:r>
          </a:p>
        </p:txBody>
      </p:sp>
      <p:grpSp>
        <p:nvGrpSpPr>
          <p:cNvPr id="13" name="Group 12">
            <a:extLst>
              <a:ext uri="{FF2B5EF4-FFF2-40B4-BE49-F238E27FC236}">
                <a16:creationId xmlns:a16="http://schemas.microsoft.com/office/drawing/2014/main" id="{08058C5E-C9A3-E6B8-AD0E-E86E5A6C760B}"/>
              </a:ext>
            </a:extLst>
          </p:cNvPr>
          <p:cNvGrpSpPr/>
          <p:nvPr/>
        </p:nvGrpSpPr>
        <p:grpSpPr>
          <a:xfrm>
            <a:off x="840829" y="2824481"/>
            <a:ext cx="858278" cy="858278"/>
            <a:chOff x="840829" y="2631907"/>
            <a:chExt cx="858278" cy="858278"/>
          </a:xfrm>
        </p:grpSpPr>
        <p:sp>
          <p:nvSpPr>
            <p:cNvPr id="3" name="Oval 2">
              <a:extLst>
                <a:ext uri="{FF2B5EF4-FFF2-40B4-BE49-F238E27FC236}">
                  <a16:creationId xmlns:a16="http://schemas.microsoft.com/office/drawing/2014/main" id="{0C351499-2A73-2784-E379-4C7743DBA761}"/>
                </a:ext>
              </a:extLst>
            </p:cNvPr>
            <p:cNvSpPr/>
            <p:nvPr/>
          </p:nvSpPr>
          <p:spPr>
            <a:xfrm>
              <a:off x="840829" y="2631907"/>
              <a:ext cx="858278" cy="858278"/>
            </a:xfrm>
            <a:prstGeom prst="ellipse">
              <a:avLst/>
            </a:prstGeom>
            <a:solidFill>
              <a:srgbClr val="7F7D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Graphic 4" descr="Briefcase with solid fill">
              <a:extLst>
                <a:ext uri="{FF2B5EF4-FFF2-40B4-BE49-F238E27FC236}">
                  <a16:creationId xmlns:a16="http://schemas.microsoft.com/office/drawing/2014/main" id="{9D78E848-A9D0-A37A-C480-C2BB9DC4D6B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8512" y="2690152"/>
              <a:ext cx="736969" cy="736969"/>
            </a:xfrm>
            <a:prstGeom prst="rect">
              <a:avLst/>
            </a:prstGeom>
          </p:spPr>
        </p:pic>
      </p:grpSp>
      <p:grpSp>
        <p:nvGrpSpPr>
          <p:cNvPr id="14" name="Group 13">
            <a:extLst>
              <a:ext uri="{FF2B5EF4-FFF2-40B4-BE49-F238E27FC236}">
                <a16:creationId xmlns:a16="http://schemas.microsoft.com/office/drawing/2014/main" id="{755E7122-35EC-453A-2212-FAED72883D0C}"/>
              </a:ext>
            </a:extLst>
          </p:cNvPr>
          <p:cNvGrpSpPr/>
          <p:nvPr/>
        </p:nvGrpSpPr>
        <p:grpSpPr>
          <a:xfrm>
            <a:off x="840829" y="5168394"/>
            <a:ext cx="858278" cy="858278"/>
            <a:chOff x="840829" y="4832092"/>
            <a:chExt cx="858278" cy="858278"/>
          </a:xfrm>
        </p:grpSpPr>
        <p:sp>
          <p:nvSpPr>
            <p:cNvPr id="6" name="Oval 5">
              <a:extLst>
                <a:ext uri="{FF2B5EF4-FFF2-40B4-BE49-F238E27FC236}">
                  <a16:creationId xmlns:a16="http://schemas.microsoft.com/office/drawing/2014/main" id="{ADCBF2A0-89C7-FBAA-738C-98B1CF49ACC1}"/>
                </a:ext>
              </a:extLst>
            </p:cNvPr>
            <p:cNvSpPr/>
            <p:nvPr/>
          </p:nvSpPr>
          <p:spPr>
            <a:xfrm>
              <a:off x="840829" y="4832092"/>
              <a:ext cx="858278" cy="858278"/>
            </a:xfrm>
            <a:prstGeom prst="ellipse">
              <a:avLst/>
            </a:prstGeom>
            <a:solidFill>
              <a:srgbClr val="7F7D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Graphic 6" descr="Graduation cap with solid fill">
              <a:extLst>
                <a:ext uri="{FF2B5EF4-FFF2-40B4-BE49-F238E27FC236}">
                  <a16:creationId xmlns:a16="http://schemas.microsoft.com/office/drawing/2014/main" id="{07856C37-028E-1766-E7EF-70A34C9A1BB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00968" y="4890337"/>
              <a:ext cx="738000" cy="738000"/>
            </a:xfrm>
            <a:prstGeom prst="rect">
              <a:avLst/>
            </a:prstGeom>
          </p:spPr>
        </p:pic>
      </p:grpSp>
      <p:sp>
        <p:nvSpPr>
          <p:cNvPr id="18" name="Content Placeholder 2">
            <a:extLst>
              <a:ext uri="{FF2B5EF4-FFF2-40B4-BE49-F238E27FC236}">
                <a16:creationId xmlns:a16="http://schemas.microsoft.com/office/drawing/2014/main" id="{DF566759-EA5B-1C6B-4BF1-12DFEFC44AFD}"/>
              </a:ext>
            </a:extLst>
          </p:cNvPr>
          <p:cNvSpPr>
            <a:spLocks noGrp="1"/>
          </p:cNvSpPr>
          <p:nvPr>
            <p:ph idx="1"/>
          </p:nvPr>
        </p:nvSpPr>
        <p:spPr>
          <a:xfrm>
            <a:off x="1867440" y="3032443"/>
            <a:ext cx="9829260" cy="1620837"/>
          </a:xfrm>
        </p:spPr>
        <p:txBody>
          <a:bodyPr/>
          <a:lstStyle/>
          <a:p>
            <a:pPr marL="0" indent="0" defTabSz="717550">
              <a:buNone/>
            </a:pPr>
            <a:r>
              <a:rPr lang="fr-FR" dirty="0"/>
              <a:t>2021–24 	Assistance Publique – Hôpitaux de Marseille, ORS PACA</a:t>
            </a:r>
          </a:p>
          <a:p>
            <a:pPr marL="514350" indent="-514350" defTabSz="717550">
              <a:buAutoNum type="arabicPlain" startAt="2021"/>
            </a:pPr>
            <a:r>
              <a:rPr lang="fr-FR" dirty="0"/>
              <a:t> 	</a:t>
            </a:r>
            <a:r>
              <a:rPr lang="fr-FR" dirty="0" err="1"/>
              <a:t>Soladis</a:t>
            </a:r>
            <a:r>
              <a:rPr lang="fr-FR" dirty="0"/>
              <a:t> Group, ATIH</a:t>
            </a:r>
          </a:p>
          <a:p>
            <a:pPr marL="0" indent="0" defTabSz="717550">
              <a:buNone/>
            </a:pPr>
            <a:r>
              <a:rPr lang="fr-FR" dirty="0"/>
              <a:t>2019–21 	Assistance Publique – Hôpitaux de Paris, ORS PACA</a:t>
            </a:r>
          </a:p>
          <a:p>
            <a:pPr marL="514350" indent="-514350" defTabSz="717550">
              <a:buAutoNum type="arabicPlain" startAt="2021"/>
            </a:pPr>
            <a:endParaRPr lang="fr-FR" dirty="0"/>
          </a:p>
          <a:p>
            <a:pPr marL="0" indent="0">
              <a:buNone/>
            </a:pPr>
            <a:endParaRPr lang="en-GB" dirty="0"/>
          </a:p>
        </p:txBody>
      </p:sp>
      <p:sp>
        <p:nvSpPr>
          <p:cNvPr id="19" name="Content Placeholder 2">
            <a:extLst>
              <a:ext uri="{FF2B5EF4-FFF2-40B4-BE49-F238E27FC236}">
                <a16:creationId xmlns:a16="http://schemas.microsoft.com/office/drawing/2014/main" id="{41379F29-FCAB-8C8A-2EE9-BE1DA2DED362}"/>
              </a:ext>
            </a:extLst>
          </p:cNvPr>
          <p:cNvSpPr txBox="1">
            <a:spLocks/>
          </p:cNvSpPr>
          <p:nvPr/>
        </p:nvSpPr>
        <p:spPr>
          <a:xfrm>
            <a:off x="1867440" y="5369242"/>
            <a:ext cx="9829260" cy="16208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17550">
              <a:buFont typeface="Arial" panose="020B0604020202020204" pitchFamily="34" charset="0"/>
              <a:buNone/>
            </a:pPr>
            <a:r>
              <a:rPr lang="fr-FR" dirty="0"/>
              <a:t>2021 	DESU Data Science, AMSE</a:t>
            </a:r>
          </a:p>
          <a:p>
            <a:pPr marL="0" indent="0" defTabSz="717550">
              <a:buNone/>
            </a:pPr>
            <a:r>
              <a:rPr lang="fr-FR" dirty="0"/>
              <a:t>2019 	M2 </a:t>
            </a:r>
            <a:r>
              <a:rPr lang="fr-FR" dirty="0" err="1"/>
              <a:t>Economics</a:t>
            </a:r>
            <a:r>
              <a:rPr lang="fr-FR" dirty="0"/>
              <a:t> – </a:t>
            </a:r>
            <a:r>
              <a:rPr lang="fr-FR" dirty="0" err="1"/>
              <a:t>Economic</a:t>
            </a:r>
            <a:r>
              <a:rPr lang="fr-FR" dirty="0"/>
              <a:t> </a:t>
            </a:r>
            <a:r>
              <a:rPr lang="fr-FR" dirty="0" err="1"/>
              <a:t>Policies</a:t>
            </a:r>
            <a:r>
              <a:rPr lang="fr-FR" dirty="0"/>
              <a:t> </a:t>
            </a:r>
            <a:r>
              <a:rPr lang="fr-FR" dirty="0" err="1"/>
              <a:t>Analysis</a:t>
            </a:r>
            <a:r>
              <a:rPr lang="fr-FR" dirty="0"/>
              <a:t>, AMSE</a:t>
            </a:r>
          </a:p>
          <a:p>
            <a:pPr marL="0" indent="0">
              <a:buFont typeface="Arial" panose="020B0604020202020204" pitchFamily="34" charset="0"/>
              <a:buNone/>
            </a:pPr>
            <a:endParaRPr lang="en-GB" dirty="0"/>
          </a:p>
        </p:txBody>
      </p:sp>
      <p:sp>
        <p:nvSpPr>
          <p:cNvPr id="4" name="Espace réservé du numéro de diapositive 3">
            <a:extLst>
              <a:ext uri="{FF2B5EF4-FFF2-40B4-BE49-F238E27FC236}">
                <a16:creationId xmlns:a16="http://schemas.microsoft.com/office/drawing/2014/main" id="{0D102A25-F2F5-F7E0-A947-BEBEE5179007}"/>
              </a:ext>
            </a:extLst>
          </p:cNvPr>
          <p:cNvSpPr>
            <a:spLocks noGrp="1"/>
          </p:cNvSpPr>
          <p:nvPr>
            <p:ph type="sldNum" sz="quarter" idx="12"/>
          </p:nvPr>
        </p:nvSpPr>
        <p:spPr/>
        <p:txBody>
          <a:bodyPr/>
          <a:lstStyle/>
          <a:p>
            <a:fld id="{6F3806FF-9E51-4331-BB90-F49EFA1FA4FC}" type="slidenum">
              <a:rPr lang="fr-FR" smtClean="0"/>
              <a:t>5</a:t>
            </a:fld>
            <a:endParaRPr lang="fr-FR"/>
          </a:p>
        </p:txBody>
      </p:sp>
      <p:pic>
        <p:nvPicPr>
          <p:cNvPr id="11" name="Image 10" descr="Une image contenant Visage humain, étagère, livre, bibliothèque&#10;&#10;Le contenu généré par l’IA peut être incorrect.">
            <a:extLst>
              <a:ext uri="{FF2B5EF4-FFF2-40B4-BE49-F238E27FC236}">
                <a16:creationId xmlns:a16="http://schemas.microsoft.com/office/drawing/2014/main" id="{12FC25C9-5D52-9651-CAEB-B6694055E605}"/>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72496" y="1391967"/>
            <a:ext cx="1194944" cy="1313404"/>
          </a:xfrm>
          <a:prstGeom prst="rect">
            <a:avLst/>
          </a:prstGeom>
        </p:spPr>
      </p:pic>
    </p:spTree>
    <p:extLst>
      <p:ext uri="{BB962C8B-B14F-4D97-AF65-F5344CB8AC3E}">
        <p14:creationId xmlns:p14="http://schemas.microsoft.com/office/powerpoint/2010/main" val="21451271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Dates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A6ADF12E-C9E7-2404-E1C5-376C754338C0}"/>
              </a:ext>
            </a:extLst>
          </p:cNvPr>
          <p:cNvSpPr>
            <a:spLocks noGrp="1"/>
          </p:cNvSpPr>
          <p:nvPr>
            <p:ph idx="1"/>
          </p:nvPr>
        </p:nvSpPr>
        <p:spPr>
          <a:xfrm>
            <a:off x="838200" y="3489580"/>
            <a:ext cx="10622872" cy="1697314"/>
          </a:xfrm>
        </p:spPr>
        <p:txBody>
          <a:bodyPr>
            <a:normAutofit/>
          </a:bodyPr>
          <a:lstStyle/>
          <a:p>
            <a:r>
              <a:rPr lang="en-US" dirty="0"/>
              <a:t>Well, it’s a date.</a:t>
            </a:r>
          </a:p>
          <a:p>
            <a:r>
              <a:rPr lang="en-US" dirty="0"/>
              <a:t>Watch out for time zones</a:t>
            </a:r>
          </a:p>
          <a:p>
            <a:r>
              <a:rPr lang="en-US" dirty="0"/>
              <a:t>Use the </a:t>
            </a:r>
            <a:r>
              <a:rPr lang="en-US" sz="2400" dirty="0" err="1">
                <a:latin typeface="Fira Code" pitchFamily="1" charset="0"/>
                <a:ea typeface="Fira Code" pitchFamily="1" charset="0"/>
                <a:cs typeface="Fira Code" pitchFamily="1" charset="0"/>
              </a:rPr>
              <a:t>lubridate</a:t>
            </a:r>
            <a:r>
              <a:rPr lang="en-US" dirty="0">
                <a:cs typeface="Fira Code" pitchFamily="1" charset="0"/>
              </a:rPr>
              <a:t> package to manipulate dates (not base R)</a:t>
            </a:r>
          </a:p>
        </p:txBody>
      </p:sp>
      <p:grpSp>
        <p:nvGrpSpPr>
          <p:cNvPr id="5" name="Groupe 4">
            <a:extLst>
              <a:ext uri="{FF2B5EF4-FFF2-40B4-BE49-F238E27FC236}">
                <a16:creationId xmlns:a16="http://schemas.microsoft.com/office/drawing/2014/main" id="{D2B04F7A-D331-F66C-3652-608C463C19A9}"/>
              </a:ext>
            </a:extLst>
          </p:cNvPr>
          <p:cNvGrpSpPr/>
          <p:nvPr/>
        </p:nvGrpSpPr>
        <p:grpSpPr>
          <a:xfrm>
            <a:off x="807534" y="5153217"/>
            <a:ext cx="10240421" cy="986485"/>
            <a:chOff x="807534" y="4779940"/>
            <a:chExt cx="10240421" cy="986485"/>
          </a:xfrm>
        </p:grpSpPr>
        <p:sp>
          <p:nvSpPr>
            <p:cNvPr id="7" name="Rectangle 6">
              <a:extLst>
                <a:ext uri="{FF2B5EF4-FFF2-40B4-BE49-F238E27FC236}">
                  <a16:creationId xmlns:a16="http://schemas.microsoft.com/office/drawing/2014/main" id="{D61FC4FD-6817-6D95-9728-EF8571953A0F}"/>
                </a:ext>
              </a:extLst>
            </p:cNvPr>
            <p:cNvSpPr/>
            <p:nvPr/>
          </p:nvSpPr>
          <p:spPr>
            <a:xfrm>
              <a:off x="807534" y="5273183"/>
              <a:ext cx="10240421" cy="493242"/>
            </a:xfrm>
            <a:prstGeom prst="rect">
              <a:avLst/>
            </a:prstGeom>
            <a:solidFill>
              <a:srgbClr val="F9D4C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solidFill>
                    <a:schemeClr val="tx1">
                      <a:lumMod val="75000"/>
                      <a:lumOff val="25000"/>
                    </a:schemeClr>
                  </a:solidFill>
                  <a:latin typeface="Source Sans Pro" panose="020B0503030403020204" pitchFamily="34" charset="0"/>
                  <a:ea typeface="Source Sans Pro" panose="020B0503030403020204" pitchFamily="34" charset="0"/>
                </a:rPr>
                <a:t>Check that your date variable is in “Date” or “POSIT” format, not “character”. This will cause errors.</a:t>
              </a:r>
            </a:p>
          </p:txBody>
        </p:sp>
        <p:sp>
          <p:nvSpPr>
            <p:cNvPr id="8" name="Rectangle 7">
              <a:extLst>
                <a:ext uri="{FF2B5EF4-FFF2-40B4-BE49-F238E27FC236}">
                  <a16:creationId xmlns:a16="http://schemas.microsoft.com/office/drawing/2014/main" id="{7F2ACB31-D29F-4E2F-6195-314C6F4C1772}"/>
                </a:ext>
              </a:extLst>
            </p:cNvPr>
            <p:cNvSpPr/>
            <p:nvPr/>
          </p:nvSpPr>
          <p:spPr>
            <a:xfrm>
              <a:off x="807534" y="4779940"/>
              <a:ext cx="10240421" cy="493242"/>
            </a:xfrm>
            <a:prstGeom prst="rect">
              <a:avLst/>
            </a:prstGeom>
            <a:solidFill>
              <a:srgbClr val="EB6E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Montserrat" pitchFamily="2" charset="0"/>
                </a:rPr>
                <a:t>       Common error</a:t>
              </a:r>
            </a:p>
          </p:txBody>
        </p:sp>
        <p:pic>
          <p:nvPicPr>
            <p:cNvPr id="9" name="Graphic 7" descr="Lightbulb outline">
              <a:extLst>
                <a:ext uri="{FF2B5EF4-FFF2-40B4-BE49-F238E27FC236}">
                  <a16:creationId xmlns:a16="http://schemas.microsoft.com/office/drawing/2014/main" id="{B66A3742-12A6-A58A-01A7-A7DA80DCA65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63902" y="4813618"/>
              <a:ext cx="425886" cy="425886"/>
            </a:xfrm>
            <a:prstGeom prst="rect">
              <a:avLst/>
            </a:prstGeom>
          </p:spPr>
        </p:pic>
      </p:grpSp>
      <mc:AlternateContent xmlns:mc="http://schemas.openxmlformats.org/markup-compatibility/2006" xmlns:p14="http://schemas.microsoft.com/office/powerpoint/2010/main">
        <mc:Choice Requires="p14">
          <p:contentPart p14:bwMode="auto" r:id="rId11">
            <p14:nvContentPartPr>
              <p14:cNvPr id="11" name="Encre 10">
                <a:extLst>
                  <a:ext uri="{FF2B5EF4-FFF2-40B4-BE49-F238E27FC236}">
                    <a16:creationId xmlns:a16="http://schemas.microsoft.com/office/drawing/2014/main" id="{DCFEFA66-3114-242D-715F-E0ADE55A568C}"/>
                  </a:ext>
                </a:extLst>
              </p14:cNvPr>
              <p14:cNvContentPartPr/>
              <p14:nvPr/>
            </p14:nvContentPartPr>
            <p14:xfrm>
              <a:off x="1345660" y="1767777"/>
              <a:ext cx="394200" cy="9360"/>
            </p14:xfrm>
          </p:contentPart>
        </mc:Choice>
        <mc:Fallback xmlns="">
          <p:pic>
            <p:nvPicPr>
              <p:cNvPr id="11" name="Encre 10">
                <a:extLst>
                  <a:ext uri="{FF2B5EF4-FFF2-40B4-BE49-F238E27FC236}">
                    <a16:creationId xmlns:a16="http://schemas.microsoft.com/office/drawing/2014/main" id="{DCFEFA66-3114-242D-715F-E0ADE55A568C}"/>
                  </a:ext>
                </a:extLst>
              </p:cNvPr>
              <p:cNvPicPr/>
              <p:nvPr/>
            </p:nvPicPr>
            <p:blipFill>
              <a:blip r:embed="rId12"/>
              <a:stretch>
                <a:fillRect/>
              </a:stretch>
            </p:blipFill>
            <p:spPr>
              <a:xfrm>
                <a:off x="1292020" y="1660137"/>
                <a:ext cx="501840" cy="225000"/>
              </a:xfrm>
              <a:prstGeom prst="rect">
                <a:avLst/>
              </a:prstGeom>
            </p:spPr>
          </p:pic>
        </mc:Fallback>
      </mc:AlternateContent>
      <p:sp>
        <p:nvSpPr>
          <p:cNvPr id="10" name="Espace réservé du numéro de diapositive 9">
            <a:extLst>
              <a:ext uri="{FF2B5EF4-FFF2-40B4-BE49-F238E27FC236}">
                <a16:creationId xmlns:a16="http://schemas.microsoft.com/office/drawing/2014/main" id="{99C4C56C-4CD8-1813-8DBB-2503D59A83AF}"/>
              </a:ext>
            </a:extLst>
          </p:cNvPr>
          <p:cNvSpPr>
            <a:spLocks noGrp="1"/>
          </p:cNvSpPr>
          <p:nvPr>
            <p:ph type="sldNum" sz="quarter" idx="12"/>
          </p:nvPr>
        </p:nvSpPr>
        <p:spPr/>
        <p:txBody>
          <a:bodyPr/>
          <a:lstStyle/>
          <a:p>
            <a:fld id="{6F3806FF-9E51-4331-BB90-F49EFA1FA4FC}" type="slidenum">
              <a:rPr lang="fr-FR" smtClean="0"/>
              <a:t>50</a:t>
            </a:fld>
            <a:endParaRPr lang="fr-FR"/>
          </a:p>
        </p:txBody>
      </p:sp>
    </p:spTree>
    <p:extLst>
      <p:ext uri="{BB962C8B-B14F-4D97-AF65-F5344CB8AC3E}">
        <p14:creationId xmlns:p14="http://schemas.microsoft.com/office/powerpoint/2010/main" val="1459074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Qualitative variables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32B5433A-1065-CC0F-07BB-323FEE39E245}"/>
              </a:ext>
            </a:extLst>
          </p:cNvPr>
          <p:cNvSpPr>
            <a:spLocks noGrp="1"/>
          </p:cNvSpPr>
          <p:nvPr>
            <p:ph idx="1"/>
          </p:nvPr>
        </p:nvSpPr>
        <p:spPr>
          <a:xfrm>
            <a:off x="838200" y="3489580"/>
            <a:ext cx="10622872" cy="3368420"/>
          </a:xfrm>
        </p:spPr>
        <p:txBody>
          <a:bodyPr>
            <a:normAutofit/>
          </a:bodyPr>
          <a:lstStyle/>
          <a:p>
            <a:r>
              <a:rPr lang="en-US" dirty="0"/>
              <a:t>Ordered variables, like </a:t>
            </a:r>
            <a:r>
              <a:rPr lang="en-US" i="1" dirty="0"/>
              <a:t>severity</a:t>
            </a:r>
            <a:r>
              <a:rPr lang="en-US" dirty="0"/>
              <a:t>: 1 &gt; 2 &gt; 3 &gt; 4 &gt; 5</a:t>
            </a:r>
          </a:p>
          <a:p>
            <a:r>
              <a:rPr lang="en-US" dirty="0"/>
              <a:t>Unordered (or nominal) variables, like </a:t>
            </a:r>
            <a:r>
              <a:rPr lang="en-US" i="1" dirty="0"/>
              <a:t>Diagnostic</a:t>
            </a:r>
            <a:r>
              <a:rPr lang="en-US" dirty="0"/>
              <a:t> (or </a:t>
            </a:r>
            <a:r>
              <a:rPr lang="en-US" i="1" dirty="0" err="1"/>
              <a:t>Hospitalised</a:t>
            </a:r>
            <a:r>
              <a:rPr lang="en-US" dirty="0"/>
              <a:t>)</a:t>
            </a:r>
          </a:p>
          <a:p>
            <a:pPr lvl="1"/>
            <a:r>
              <a:rPr lang="en-US" i="1" dirty="0" err="1"/>
              <a:t>Hospitalised</a:t>
            </a:r>
            <a:r>
              <a:rPr lang="en-US" i="1" dirty="0"/>
              <a:t> </a:t>
            </a:r>
            <a:r>
              <a:rPr lang="en-US" dirty="0"/>
              <a:t>is a special case called a binary variable, because it takes only two values</a:t>
            </a:r>
          </a:p>
          <a:p>
            <a:r>
              <a:rPr lang="en-US" dirty="0"/>
              <a:t>Qualitative variables can be stored as:</a:t>
            </a:r>
          </a:p>
          <a:p>
            <a:pPr lvl="1"/>
            <a:r>
              <a:rPr lang="en-US" dirty="0">
                <a:cs typeface="Fira Code" pitchFamily="1" charset="0"/>
              </a:rPr>
              <a:t>Strings, a sequence of characters (</a:t>
            </a:r>
            <a:r>
              <a:rPr lang="en-US" i="1" dirty="0">
                <a:cs typeface="Fira Code" pitchFamily="1" charset="0"/>
              </a:rPr>
              <a:t>character</a:t>
            </a:r>
            <a:r>
              <a:rPr lang="en-US" dirty="0">
                <a:cs typeface="Fira Code" pitchFamily="1" charset="0"/>
              </a:rPr>
              <a:t> type in R)</a:t>
            </a:r>
          </a:p>
          <a:p>
            <a:pPr lvl="1"/>
            <a:r>
              <a:rPr lang="en-US" dirty="0">
                <a:cs typeface="Fira Code" pitchFamily="1" charset="0"/>
              </a:rPr>
              <a:t>Factors, in R (a type made for categorical data, that can be ordered, and is more memory efficient than strings)</a:t>
            </a:r>
          </a:p>
        </p:txBody>
      </p:sp>
      <mc:AlternateContent xmlns:mc="http://schemas.openxmlformats.org/markup-compatibility/2006" xmlns:p14="http://schemas.microsoft.com/office/powerpoint/2010/main">
        <mc:Choice Requires="p14">
          <p:contentPart p14:bwMode="auto" r:id="rId9">
            <p14:nvContentPartPr>
              <p14:cNvPr id="8" name="Encre 7">
                <a:extLst>
                  <a:ext uri="{FF2B5EF4-FFF2-40B4-BE49-F238E27FC236}">
                    <a16:creationId xmlns:a16="http://schemas.microsoft.com/office/drawing/2014/main" id="{5410F8B3-EF9E-3F07-EFCA-E277F0173547}"/>
                  </a:ext>
                </a:extLst>
              </p14:cNvPr>
              <p14:cNvContentPartPr/>
              <p14:nvPr/>
            </p14:nvContentPartPr>
            <p14:xfrm>
              <a:off x="2682700" y="1776777"/>
              <a:ext cx="628920" cy="360"/>
            </p14:xfrm>
          </p:contentPart>
        </mc:Choice>
        <mc:Fallback xmlns="">
          <p:pic>
            <p:nvPicPr>
              <p:cNvPr id="8" name="Encre 7">
                <a:extLst>
                  <a:ext uri="{FF2B5EF4-FFF2-40B4-BE49-F238E27FC236}">
                    <a16:creationId xmlns:a16="http://schemas.microsoft.com/office/drawing/2014/main" id="{5410F8B3-EF9E-3F07-EFCA-E277F0173547}"/>
                  </a:ext>
                </a:extLst>
              </p:cNvPr>
              <p:cNvPicPr/>
              <p:nvPr/>
            </p:nvPicPr>
            <p:blipFill>
              <a:blip r:embed="rId10"/>
              <a:stretch>
                <a:fillRect/>
              </a:stretch>
            </p:blipFill>
            <p:spPr>
              <a:xfrm>
                <a:off x="2629060" y="1669137"/>
                <a:ext cx="7365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 name="Encre 9">
                <a:extLst>
                  <a:ext uri="{FF2B5EF4-FFF2-40B4-BE49-F238E27FC236}">
                    <a16:creationId xmlns:a16="http://schemas.microsoft.com/office/drawing/2014/main" id="{C2940301-52F2-D13D-0EDB-E0AF27A5548C}"/>
                  </a:ext>
                </a:extLst>
              </p14:cNvPr>
              <p14:cNvContentPartPr/>
              <p14:nvPr/>
            </p14:nvContentPartPr>
            <p14:xfrm>
              <a:off x="5115220" y="1776057"/>
              <a:ext cx="948600" cy="10080"/>
            </p14:xfrm>
          </p:contentPart>
        </mc:Choice>
        <mc:Fallback xmlns="">
          <p:pic>
            <p:nvPicPr>
              <p:cNvPr id="10" name="Encre 9">
                <a:extLst>
                  <a:ext uri="{FF2B5EF4-FFF2-40B4-BE49-F238E27FC236}">
                    <a16:creationId xmlns:a16="http://schemas.microsoft.com/office/drawing/2014/main" id="{C2940301-52F2-D13D-0EDB-E0AF27A5548C}"/>
                  </a:ext>
                </a:extLst>
              </p:cNvPr>
              <p:cNvPicPr/>
              <p:nvPr/>
            </p:nvPicPr>
            <p:blipFill>
              <a:blip r:embed="rId12"/>
              <a:stretch>
                <a:fillRect/>
              </a:stretch>
            </p:blipFill>
            <p:spPr>
              <a:xfrm>
                <a:off x="5061580" y="1668417"/>
                <a:ext cx="105624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1" name="Encre 10">
                <a:extLst>
                  <a:ext uri="{FF2B5EF4-FFF2-40B4-BE49-F238E27FC236}">
                    <a16:creationId xmlns:a16="http://schemas.microsoft.com/office/drawing/2014/main" id="{5382CF2E-A0FC-1B1F-04A0-4C1665D7A22F}"/>
                  </a:ext>
                </a:extLst>
              </p14:cNvPr>
              <p14:cNvContentPartPr/>
              <p14:nvPr/>
            </p14:nvContentPartPr>
            <p14:xfrm>
              <a:off x="6193420" y="1751217"/>
              <a:ext cx="887400" cy="360"/>
            </p14:xfrm>
          </p:contentPart>
        </mc:Choice>
        <mc:Fallback xmlns="">
          <p:pic>
            <p:nvPicPr>
              <p:cNvPr id="11" name="Encre 10">
                <a:extLst>
                  <a:ext uri="{FF2B5EF4-FFF2-40B4-BE49-F238E27FC236}">
                    <a16:creationId xmlns:a16="http://schemas.microsoft.com/office/drawing/2014/main" id="{5382CF2E-A0FC-1B1F-04A0-4C1665D7A22F}"/>
                  </a:ext>
                </a:extLst>
              </p:cNvPr>
              <p:cNvPicPr/>
              <p:nvPr/>
            </p:nvPicPr>
            <p:blipFill>
              <a:blip r:embed="rId14"/>
              <a:stretch>
                <a:fillRect/>
              </a:stretch>
            </p:blipFill>
            <p:spPr>
              <a:xfrm>
                <a:off x="6139780" y="1643217"/>
                <a:ext cx="995040" cy="216000"/>
              </a:xfrm>
              <a:prstGeom prst="rect">
                <a:avLst/>
              </a:prstGeom>
            </p:spPr>
          </p:pic>
        </mc:Fallback>
      </mc:AlternateContent>
      <p:sp>
        <p:nvSpPr>
          <p:cNvPr id="5" name="Espace réservé du numéro de diapositive 4">
            <a:extLst>
              <a:ext uri="{FF2B5EF4-FFF2-40B4-BE49-F238E27FC236}">
                <a16:creationId xmlns:a16="http://schemas.microsoft.com/office/drawing/2014/main" id="{34C54B0A-F3C0-49EA-C701-44B956052D91}"/>
              </a:ext>
            </a:extLst>
          </p:cNvPr>
          <p:cNvSpPr>
            <a:spLocks noGrp="1"/>
          </p:cNvSpPr>
          <p:nvPr>
            <p:ph type="sldNum" sz="quarter" idx="12"/>
          </p:nvPr>
        </p:nvSpPr>
        <p:spPr/>
        <p:txBody>
          <a:bodyPr/>
          <a:lstStyle/>
          <a:p>
            <a:fld id="{6F3806FF-9E51-4331-BB90-F49EFA1FA4FC}" type="slidenum">
              <a:rPr lang="fr-FR" smtClean="0"/>
              <a:t>51</a:t>
            </a:fld>
            <a:endParaRPr lang="fr-FR"/>
          </a:p>
        </p:txBody>
      </p:sp>
    </p:spTree>
    <p:extLst>
      <p:ext uri="{BB962C8B-B14F-4D97-AF65-F5344CB8AC3E}">
        <p14:creationId xmlns:p14="http://schemas.microsoft.com/office/powerpoint/2010/main" val="2151761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Text</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32B5433A-1065-CC0F-07BB-323FEE39E245}"/>
              </a:ext>
            </a:extLst>
          </p:cNvPr>
          <p:cNvSpPr>
            <a:spLocks noGrp="1"/>
          </p:cNvSpPr>
          <p:nvPr>
            <p:ph idx="1"/>
          </p:nvPr>
        </p:nvSpPr>
        <p:spPr>
          <a:xfrm>
            <a:off x="838200" y="3489580"/>
            <a:ext cx="10622872" cy="3368420"/>
          </a:xfrm>
        </p:spPr>
        <p:txBody>
          <a:bodyPr>
            <a:normAutofit/>
          </a:bodyPr>
          <a:lstStyle/>
          <a:p>
            <a:r>
              <a:rPr lang="en-US" dirty="0"/>
              <a:t>You can do a lot of things with texts (which we won’t cover here)</a:t>
            </a:r>
          </a:p>
          <a:p>
            <a:pPr lvl="1"/>
            <a:r>
              <a:rPr lang="en-US" dirty="0"/>
              <a:t>You can create new nominal variables by hand from the texts content, for example</a:t>
            </a:r>
          </a:p>
          <a:p>
            <a:pPr lvl="1"/>
            <a:r>
              <a:rPr lang="en-US" dirty="0"/>
              <a:t>Or you can do more sophisticated work using Natural Language Processing (NLP)</a:t>
            </a:r>
          </a:p>
          <a:p>
            <a:r>
              <a:rPr lang="en-US" dirty="0">
                <a:cs typeface="Fira Code" pitchFamily="1" charset="0"/>
              </a:rPr>
              <a:t>These are always stored as strings/characters types</a:t>
            </a:r>
          </a:p>
        </p:txBody>
      </p:sp>
      <mc:AlternateContent xmlns:mc="http://schemas.openxmlformats.org/markup-compatibility/2006" xmlns:p14="http://schemas.microsoft.com/office/powerpoint/2010/main">
        <mc:Choice Requires="p14">
          <p:contentPart p14:bwMode="auto" r:id="rId9">
            <p14:nvContentPartPr>
              <p14:cNvPr id="5" name="Encre 4">
                <a:extLst>
                  <a:ext uri="{FF2B5EF4-FFF2-40B4-BE49-F238E27FC236}">
                    <a16:creationId xmlns:a16="http://schemas.microsoft.com/office/drawing/2014/main" id="{F131FED3-7FDC-05C7-396F-F10017C43244}"/>
                  </a:ext>
                </a:extLst>
              </p14:cNvPr>
              <p14:cNvContentPartPr/>
              <p14:nvPr/>
            </p14:nvContentPartPr>
            <p14:xfrm>
              <a:off x="7660060" y="1768497"/>
              <a:ext cx="1276200" cy="10440"/>
            </p14:xfrm>
          </p:contentPart>
        </mc:Choice>
        <mc:Fallback xmlns="">
          <p:pic>
            <p:nvPicPr>
              <p:cNvPr id="5" name="Encre 4">
                <a:extLst>
                  <a:ext uri="{FF2B5EF4-FFF2-40B4-BE49-F238E27FC236}">
                    <a16:creationId xmlns:a16="http://schemas.microsoft.com/office/drawing/2014/main" id="{F131FED3-7FDC-05C7-396F-F10017C43244}"/>
                  </a:ext>
                </a:extLst>
              </p:cNvPr>
              <p:cNvPicPr/>
              <p:nvPr/>
            </p:nvPicPr>
            <p:blipFill>
              <a:blip r:embed="rId10"/>
              <a:stretch>
                <a:fillRect/>
              </a:stretch>
            </p:blipFill>
            <p:spPr>
              <a:xfrm>
                <a:off x="7606420" y="1660497"/>
                <a:ext cx="1383840" cy="226080"/>
              </a:xfrm>
              <a:prstGeom prst="rect">
                <a:avLst/>
              </a:prstGeom>
            </p:spPr>
          </p:pic>
        </mc:Fallback>
      </mc:AlternateContent>
      <p:sp>
        <p:nvSpPr>
          <p:cNvPr id="7" name="Espace réservé du numéro de diapositive 6">
            <a:extLst>
              <a:ext uri="{FF2B5EF4-FFF2-40B4-BE49-F238E27FC236}">
                <a16:creationId xmlns:a16="http://schemas.microsoft.com/office/drawing/2014/main" id="{1C5938DA-3494-267A-98EA-4662B16E6290}"/>
              </a:ext>
            </a:extLst>
          </p:cNvPr>
          <p:cNvSpPr>
            <a:spLocks noGrp="1"/>
          </p:cNvSpPr>
          <p:nvPr>
            <p:ph type="sldNum" sz="quarter" idx="12"/>
          </p:nvPr>
        </p:nvSpPr>
        <p:spPr/>
        <p:txBody>
          <a:bodyPr/>
          <a:lstStyle/>
          <a:p>
            <a:fld id="{6F3806FF-9E51-4331-BB90-F49EFA1FA4FC}" type="slidenum">
              <a:rPr lang="fr-FR" smtClean="0"/>
              <a:t>52</a:t>
            </a:fld>
            <a:endParaRPr lang="fr-FR"/>
          </a:p>
        </p:txBody>
      </p:sp>
    </p:spTree>
    <p:extLst>
      <p:ext uri="{BB962C8B-B14F-4D97-AF65-F5344CB8AC3E}">
        <p14:creationId xmlns:p14="http://schemas.microsoft.com/office/powerpoint/2010/main" val="1737072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Images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32B5433A-1065-CC0F-07BB-323FEE39E245}"/>
              </a:ext>
            </a:extLst>
          </p:cNvPr>
          <p:cNvSpPr>
            <a:spLocks noGrp="1"/>
          </p:cNvSpPr>
          <p:nvPr>
            <p:ph idx="1"/>
          </p:nvPr>
        </p:nvSpPr>
        <p:spPr>
          <a:xfrm>
            <a:off x="838200" y="3489580"/>
            <a:ext cx="10622872" cy="3368420"/>
          </a:xfrm>
        </p:spPr>
        <p:txBody>
          <a:bodyPr>
            <a:normAutofit/>
          </a:bodyPr>
          <a:lstStyle/>
          <a:p>
            <a:r>
              <a:rPr lang="en-US" dirty="0"/>
              <a:t>You can also do a lot of things with images (which we won’t cover here)</a:t>
            </a:r>
          </a:p>
          <a:p>
            <a:pPr lvl="1"/>
            <a:r>
              <a:rPr lang="en-US" dirty="0"/>
              <a:t>This is a very specialized field, it is unlikely you will work on images</a:t>
            </a:r>
          </a:p>
          <a:p>
            <a:r>
              <a:rPr lang="en-US" dirty="0"/>
              <a:t>R is not the best choice for working with images, opt for Python instead (also this requires beefy workstations)</a:t>
            </a:r>
          </a:p>
        </p:txBody>
      </p:sp>
      <mc:AlternateContent xmlns:mc="http://schemas.openxmlformats.org/markup-compatibility/2006" xmlns:p14="http://schemas.microsoft.com/office/powerpoint/2010/main">
        <mc:Choice Requires="p14">
          <p:contentPart p14:bwMode="auto" r:id="rId9">
            <p14:nvContentPartPr>
              <p14:cNvPr id="7" name="Encre 6">
                <a:extLst>
                  <a:ext uri="{FF2B5EF4-FFF2-40B4-BE49-F238E27FC236}">
                    <a16:creationId xmlns:a16="http://schemas.microsoft.com/office/drawing/2014/main" id="{73083AB4-A924-F469-2497-DB26A899E754}"/>
                  </a:ext>
                </a:extLst>
              </p14:cNvPr>
              <p14:cNvContentPartPr/>
              <p14:nvPr/>
            </p14:nvContentPartPr>
            <p14:xfrm>
              <a:off x="10041100" y="1776960"/>
              <a:ext cx="585720" cy="360"/>
            </p14:xfrm>
          </p:contentPart>
        </mc:Choice>
        <mc:Fallback xmlns="">
          <p:pic>
            <p:nvPicPr>
              <p:cNvPr id="7" name="Encre 6">
                <a:extLst>
                  <a:ext uri="{FF2B5EF4-FFF2-40B4-BE49-F238E27FC236}">
                    <a16:creationId xmlns:a16="http://schemas.microsoft.com/office/drawing/2014/main" id="{73083AB4-A924-F469-2497-DB26A899E754}"/>
                  </a:ext>
                </a:extLst>
              </p:cNvPr>
              <p:cNvPicPr/>
              <p:nvPr/>
            </p:nvPicPr>
            <p:blipFill>
              <a:blip r:embed="rId10"/>
              <a:stretch>
                <a:fillRect/>
              </a:stretch>
            </p:blipFill>
            <p:spPr>
              <a:xfrm>
                <a:off x="9987460" y="1668960"/>
                <a:ext cx="693360" cy="216000"/>
              </a:xfrm>
              <a:prstGeom prst="rect">
                <a:avLst/>
              </a:prstGeom>
            </p:spPr>
          </p:pic>
        </mc:Fallback>
      </mc:AlternateContent>
      <p:sp>
        <p:nvSpPr>
          <p:cNvPr id="5" name="Espace réservé du numéro de diapositive 4">
            <a:extLst>
              <a:ext uri="{FF2B5EF4-FFF2-40B4-BE49-F238E27FC236}">
                <a16:creationId xmlns:a16="http://schemas.microsoft.com/office/drawing/2014/main" id="{90B9BF3C-50A9-404C-4B81-E5787430A1BE}"/>
              </a:ext>
            </a:extLst>
          </p:cNvPr>
          <p:cNvSpPr>
            <a:spLocks noGrp="1"/>
          </p:cNvSpPr>
          <p:nvPr>
            <p:ph type="sldNum" sz="quarter" idx="12"/>
          </p:nvPr>
        </p:nvSpPr>
        <p:spPr/>
        <p:txBody>
          <a:bodyPr/>
          <a:lstStyle/>
          <a:p>
            <a:fld id="{6F3806FF-9E51-4331-BB90-F49EFA1FA4FC}" type="slidenum">
              <a:rPr lang="fr-FR" smtClean="0"/>
              <a:t>53</a:t>
            </a:fld>
            <a:endParaRPr lang="fr-FR"/>
          </a:p>
        </p:txBody>
      </p:sp>
    </p:spTree>
    <p:extLst>
      <p:ext uri="{BB962C8B-B14F-4D97-AF65-F5344CB8AC3E}">
        <p14:creationId xmlns:p14="http://schemas.microsoft.com/office/powerpoint/2010/main" val="31224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316A1A-67A0-A875-B983-00679D985E9A}"/>
            </a:ext>
          </a:extLst>
        </p:cNvPr>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B7190803-22DA-EA8F-FFA3-BA368AE65F1C}"/>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DA28828C-E5A9-27F2-B502-B719FBC832BD}"/>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a:t>
            </a:r>
            <a:r>
              <a:rPr lang="en-GB" dirty="0">
                <a:solidFill>
                  <a:srgbClr val="7F7DB0"/>
                </a:solidFill>
              </a:rPr>
              <a:t>analyses</a:t>
            </a:r>
            <a:r>
              <a:rPr lang="en-GB" dirty="0">
                <a:solidFill>
                  <a:schemeClr val="tx1">
                    <a:lumMod val="75000"/>
                    <a:lumOff val="25000"/>
                  </a:schemeClr>
                </a:solidFill>
              </a:rPr>
              <a:t>?</a:t>
            </a:r>
            <a:endParaRPr lang="en-GB" dirty="0">
              <a:solidFill>
                <a:srgbClr val="7F7DB0"/>
              </a:solidFill>
            </a:endParaRPr>
          </a:p>
        </p:txBody>
      </p:sp>
      <p:sp>
        <p:nvSpPr>
          <p:cNvPr id="2" name="Content Placeholder 5">
            <a:extLst>
              <a:ext uri="{FF2B5EF4-FFF2-40B4-BE49-F238E27FC236}">
                <a16:creationId xmlns:a16="http://schemas.microsoft.com/office/drawing/2014/main" id="{6E554E50-C44D-8B2D-FED4-222AFC774BE6}"/>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Espace réservé du numéro de diapositive 2">
            <a:extLst>
              <a:ext uri="{FF2B5EF4-FFF2-40B4-BE49-F238E27FC236}">
                <a16:creationId xmlns:a16="http://schemas.microsoft.com/office/drawing/2014/main" id="{474A53DF-9E5B-DC4A-96E3-3D2AF6044E3E}"/>
              </a:ext>
            </a:extLst>
          </p:cNvPr>
          <p:cNvSpPr>
            <a:spLocks noGrp="1"/>
          </p:cNvSpPr>
          <p:nvPr>
            <p:ph type="sldNum" sz="quarter" idx="12"/>
          </p:nvPr>
        </p:nvSpPr>
        <p:spPr/>
        <p:txBody>
          <a:bodyPr/>
          <a:lstStyle/>
          <a:p>
            <a:fld id="{6F3806FF-9E51-4331-BB90-F49EFA1FA4FC}" type="slidenum">
              <a:rPr lang="fr-FR" smtClean="0"/>
              <a:t>54</a:t>
            </a:fld>
            <a:endParaRPr lang="fr-FR"/>
          </a:p>
        </p:txBody>
      </p:sp>
      <p:sp>
        <p:nvSpPr>
          <p:cNvPr id="7" name="Espace réservé du contenu 6">
            <a:extLst>
              <a:ext uri="{FF2B5EF4-FFF2-40B4-BE49-F238E27FC236}">
                <a16:creationId xmlns:a16="http://schemas.microsoft.com/office/drawing/2014/main" id="{FFBEFC67-0DB3-156F-CBC9-02F865EB25AE}"/>
              </a:ext>
            </a:extLst>
          </p:cNvPr>
          <p:cNvSpPr>
            <a:spLocks noGrp="1"/>
          </p:cNvSpPr>
          <p:nvPr>
            <p:ph idx="1"/>
          </p:nvPr>
        </p:nvSpPr>
        <p:spPr>
          <a:xfrm>
            <a:off x="838200" y="1825625"/>
            <a:ext cx="10515600" cy="4801317"/>
          </a:xfrm>
        </p:spPr>
        <p:txBody>
          <a:bodyPr>
            <a:normAutofit/>
          </a:bodyPr>
          <a:lstStyle/>
          <a:p>
            <a:r>
              <a:rPr lang="fr-FR" dirty="0"/>
              <a:t>Descriptive</a:t>
            </a:r>
          </a:p>
          <a:p>
            <a:pPr lvl="1"/>
            <a:r>
              <a:rPr lang="fr-FR" dirty="0" err="1"/>
              <a:t>It’s</a:t>
            </a:r>
            <a:r>
              <a:rPr lang="fr-FR" dirty="0"/>
              <a:t> a </a:t>
            </a:r>
            <a:r>
              <a:rPr lang="fr-FR" dirty="0" err="1"/>
              <a:t>requirement</a:t>
            </a:r>
            <a:r>
              <a:rPr lang="fr-FR" dirty="0"/>
              <a:t>, </a:t>
            </a:r>
            <a:r>
              <a:rPr lang="fr-FR" dirty="0" err="1"/>
              <a:t>always</a:t>
            </a:r>
            <a:r>
              <a:rPr lang="fr-FR" dirty="0"/>
              <a:t> </a:t>
            </a:r>
            <a:r>
              <a:rPr lang="fr-FR" dirty="0" err="1"/>
              <a:t>describe</a:t>
            </a:r>
            <a:r>
              <a:rPr lang="fr-FR" dirty="0"/>
              <a:t> </a:t>
            </a:r>
            <a:r>
              <a:rPr lang="fr-FR" dirty="0" err="1"/>
              <a:t>your</a:t>
            </a:r>
            <a:r>
              <a:rPr lang="fr-FR" dirty="0"/>
              <a:t> data</a:t>
            </a:r>
          </a:p>
          <a:p>
            <a:pPr lvl="1"/>
            <a:r>
              <a:rPr lang="fr-FR" dirty="0"/>
              <a:t>This </a:t>
            </a:r>
            <a:r>
              <a:rPr lang="fr-FR" dirty="0" err="1"/>
              <a:t>is</a:t>
            </a:r>
            <a:r>
              <a:rPr lang="fr-FR" dirty="0"/>
              <a:t> </a:t>
            </a:r>
            <a:r>
              <a:rPr lang="fr-FR" dirty="0" err="1"/>
              <a:t>useful</a:t>
            </a:r>
            <a:r>
              <a:rPr lang="fr-FR" dirty="0"/>
              <a:t> </a:t>
            </a:r>
            <a:r>
              <a:rPr lang="fr-FR" dirty="0" err="1"/>
              <a:t>both</a:t>
            </a:r>
            <a:r>
              <a:rPr lang="fr-FR" dirty="0"/>
              <a:t> for the </a:t>
            </a:r>
            <a:r>
              <a:rPr lang="fr-FR" dirty="0" err="1"/>
              <a:t>decision</a:t>
            </a:r>
            <a:r>
              <a:rPr lang="fr-FR" dirty="0"/>
              <a:t> maker to </a:t>
            </a:r>
            <a:r>
              <a:rPr lang="fr-FR" dirty="0" err="1"/>
              <a:t>understand</a:t>
            </a:r>
            <a:r>
              <a:rPr lang="fr-FR" dirty="0"/>
              <a:t> </a:t>
            </a:r>
            <a:r>
              <a:rPr lang="fr-FR" dirty="0" err="1"/>
              <a:t>your</a:t>
            </a:r>
            <a:r>
              <a:rPr lang="fr-FR" dirty="0"/>
              <a:t> data, but </a:t>
            </a:r>
            <a:r>
              <a:rPr lang="fr-FR" dirty="0" err="1"/>
              <a:t>especially</a:t>
            </a:r>
            <a:r>
              <a:rPr lang="fr-FR" dirty="0"/>
              <a:t> for </a:t>
            </a:r>
            <a:r>
              <a:rPr lang="fr-FR" dirty="0" err="1">
                <a:solidFill>
                  <a:srgbClr val="7F7DB0"/>
                </a:solidFill>
              </a:rPr>
              <a:t>you</a:t>
            </a:r>
            <a:endParaRPr lang="fr-FR" dirty="0">
              <a:solidFill>
                <a:srgbClr val="7F7DB0"/>
              </a:solidFill>
            </a:endParaRPr>
          </a:p>
          <a:p>
            <a:r>
              <a:rPr lang="fr-FR" dirty="0" err="1"/>
              <a:t>Exploratory</a:t>
            </a:r>
            <a:endParaRPr lang="fr-FR" dirty="0"/>
          </a:p>
          <a:p>
            <a:pPr lvl="1"/>
            <a:r>
              <a:rPr lang="fr-FR" dirty="0" err="1"/>
              <a:t>Everything</a:t>
            </a:r>
            <a:r>
              <a:rPr lang="fr-FR" dirty="0"/>
              <a:t> </a:t>
            </a:r>
            <a:r>
              <a:rPr lang="fr-FR" dirty="0" err="1"/>
              <a:t>you</a:t>
            </a:r>
            <a:r>
              <a:rPr lang="fr-FR" dirty="0"/>
              <a:t> do can </a:t>
            </a:r>
            <a:r>
              <a:rPr lang="fr-FR" dirty="0" err="1"/>
              <a:t>be</a:t>
            </a:r>
            <a:r>
              <a:rPr lang="fr-FR" dirty="0"/>
              <a:t> </a:t>
            </a:r>
            <a:r>
              <a:rPr lang="fr-FR" dirty="0" err="1"/>
              <a:t>exploratory</a:t>
            </a:r>
            <a:r>
              <a:rPr lang="fr-FR" dirty="0"/>
              <a:t>, </a:t>
            </a:r>
            <a:r>
              <a:rPr lang="fr-FR" dirty="0" err="1"/>
              <a:t>actually</a:t>
            </a:r>
            <a:r>
              <a:rPr lang="fr-FR" dirty="0"/>
              <a:t> (</a:t>
            </a:r>
            <a:r>
              <a:rPr lang="fr-FR" dirty="0" err="1"/>
              <a:t>it’s</a:t>
            </a:r>
            <a:r>
              <a:rPr lang="fr-FR" dirty="0"/>
              <a:t> an attitude, more </a:t>
            </a:r>
            <a:r>
              <a:rPr lang="fr-FR" dirty="0" err="1"/>
              <a:t>than</a:t>
            </a:r>
            <a:r>
              <a:rPr lang="fr-FR" dirty="0"/>
              <a:t> a set of techniques)</a:t>
            </a:r>
          </a:p>
          <a:p>
            <a:pPr lvl="1"/>
            <a:r>
              <a:rPr lang="fr-FR" dirty="0" err="1"/>
              <a:t>Dimensionality</a:t>
            </a:r>
            <a:r>
              <a:rPr lang="fr-FR" dirty="0"/>
              <a:t> </a:t>
            </a:r>
            <a:r>
              <a:rPr lang="fr-FR" dirty="0" err="1"/>
              <a:t>reduction</a:t>
            </a:r>
            <a:r>
              <a:rPr lang="fr-FR" dirty="0"/>
              <a:t> techniques (principal components </a:t>
            </a:r>
            <a:r>
              <a:rPr lang="fr-FR" dirty="0" err="1"/>
              <a:t>analysis</a:t>
            </a:r>
            <a:r>
              <a:rPr lang="fr-FR" dirty="0"/>
              <a:t>, multiple </a:t>
            </a:r>
            <a:r>
              <a:rPr lang="fr-FR" dirty="0" err="1"/>
              <a:t>correspondence</a:t>
            </a:r>
            <a:r>
              <a:rPr lang="fr-FR" dirty="0"/>
              <a:t> </a:t>
            </a:r>
            <a:r>
              <a:rPr lang="fr-FR" dirty="0" err="1"/>
              <a:t>analysis</a:t>
            </a:r>
            <a:r>
              <a:rPr lang="fr-FR" dirty="0"/>
              <a:t>…) </a:t>
            </a:r>
            <a:r>
              <a:rPr lang="fr-FR" dirty="0" err="1"/>
              <a:t>allow</a:t>
            </a:r>
            <a:r>
              <a:rPr lang="fr-FR" dirty="0"/>
              <a:t> </a:t>
            </a:r>
            <a:r>
              <a:rPr lang="fr-FR" dirty="0" err="1"/>
              <a:t>you</a:t>
            </a:r>
            <a:r>
              <a:rPr lang="fr-FR" dirty="0"/>
              <a:t> to </a:t>
            </a:r>
            <a:r>
              <a:rPr lang="fr-FR" dirty="0" err="1"/>
              <a:t>find</a:t>
            </a:r>
            <a:r>
              <a:rPr lang="fr-FR" dirty="0"/>
              <a:t> latent </a:t>
            </a:r>
            <a:r>
              <a:rPr lang="fr-FR" dirty="0" err="1"/>
              <a:t>factors</a:t>
            </a:r>
            <a:r>
              <a:rPr lang="fr-FR" dirty="0"/>
              <a:t> (~</a:t>
            </a:r>
            <a:r>
              <a:rPr lang="fr-FR" dirty="0" err="1"/>
              <a:t>underlying</a:t>
            </a:r>
            <a:r>
              <a:rPr lang="fr-FR" dirty="0"/>
              <a:t> variables) </a:t>
            </a:r>
            <a:r>
              <a:rPr lang="fr-FR" dirty="0" err="1"/>
              <a:t>from</a:t>
            </a:r>
            <a:r>
              <a:rPr lang="fr-FR" dirty="0"/>
              <a:t> </a:t>
            </a:r>
            <a:r>
              <a:rPr lang="fr-FR" dirty="0" err="1"/>
              <a:t>what</a:t>
            </a:r>
            <a:r>
              <a:rPr lang="fr-FR" dirty="0"/>
              <a:t> </a:t>
            </a:r>
            <a:r>
              <a:rPr lang="fr-FR" dirty="0" err="1"/>
              <a:t>you</a:t>
            </a:r>
            <a:r>
              <a:rPr lang="fr-FR" dirty="0"/>
              <a:t> have</a:t>
            </a:r>
          </a:p>
          <a:p>
            <a:r>
              <a:rPr lang="fr-FR" dirty="0" err="1"/>
              <a:t>Modelling</a:t>
            </a:r>
            <a:endParaRPr lang="fr-FR" dirty="0"/>
          </a:p>
          <a:p>
            <a:pPr lvl="1"/>
            <a:r>
              <a:rPr lang="fr-FR" dirty="0" err="1"/>
              <a:t>See</a:t>
            </a:r>
            <a:r>
              <a:rPr lang="fr-FR" dirty="0"/>
              <a:t> </a:t>
            </a:r>
            <a:r>
              <a:rPr lang="fr-FR" dirty="0" err="1"/>
              <a:t>next</a:t>
            </a:r>
            <a:r>
              <a:rPr lang="fr-FR" dirty="0"/>
              <a:t> slides</a:t>
            </a:r>
          </a:p>
        </p:txBody>
      </p:sp>
    </p:spTree>
    <p:extLst>
      <p:ext uri="{BB962C8B-B14F-4D97-AF65-F5344CB8AC3E}">
        <p14:creationId xmlns:p14="http://schemas.microsoft.com/office/powerpoint/2010/main" val="12845060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a:t>
            </a:r>
            <a:r>
              <a:rPr lang="en-GB" dirty="0">
                <a:solidFill>
                  <a:srgbClr val="7F7DB0"/>
                </a:solidFill>
              </a:rPr>
              <a:t>models</a:t>
            </a:r>
            <a:r>
              <a:rPr lang="en-GB" dirty="0">
                <a:solidFill>
                  <a:schemeClr val="tx1">
                    <a:lumMod val="75000"/>
                    <a:lumOff val="25000"/>
                  </a:schemeClr>
                </a:solidFill>
              </a:rPr>
              <a:t>?</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1" name="Image 10" descr="Une image contenant texte, capture d’écran, Police, ligne&#10;&#10;Description générée automatiquement">
            <a:extLst>
              <a:ext uri="{FF2B5EF4-FFF2-40B4-BE49-F238E27FC236}">
                <a16:creationId xmlns:a16="http://schemas.microsoft.com/office/drawing/2014/main" id="{6986930D-E316-5433-AD43-C978A536922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03752" y="2424746"/>
            <a:ext cx="5553075" cy="3476625"/>
          </a:xfrm>
          <a:prstGeom prst="rect">
            <a:avLst/>
          </a:prstGeom>
        </p:spPr>
      </p:pic>
      <p:sp>
        <p:nvSpPr>
          <p:cNvPr id="12" name="Content Placeholder 5">
            <a:extLst>
              <a:ext uri="{FF2B5EF4-FFF2-40B4-BE49-F238E27FC236}">
                <a16:creationId xmlns:a16="http://schemas.microsoft.com/office/drawing/2014/main" id="{39E395A2-A559-2210-58D7-751828AF5333}"/>
              </a:ext>
            </a:extLst>
          </p:cNvPr>
          <p:cNvSpPr>
            <a:spLocks noGrp="1"/>
          </p:cNvSpPr>
          <p:nvPr>
            <p:ph idx="1"/>
          </p:nvPr>
        </p:nvSpPr>
        <p:spPr>
          <a:xfrm>
            <a:off x="838200" y="1781784"/>
            <a:ext cx="5769634" cy="512842"/>
          </a:xfrm>
        </p:spPr>
        <p:txBody>
          <a:bodyPr>
            <a:normAutofit/>
          </a:bodyPr>
          <a:lstStyle/>
          <a:p>
            <a:pPr marL="0" indent="0">
              <a:buNone/>
            </a:pPr>
            <a:r>
              <a:rPr lang="en-US" dirty="0"/>
              <a:t>Interpretability vs. flexibility tradeoff</a:t>
            </a:r>
          </a:p>
        </p:txBody>
      </p:sp>
      <p:sp>
        <p:nvSpPr>
          <p:cNvPr id="15" name="Content Placeholder 5">
            <a:extLst>
              <a:ext uri="{FF2B5EF4-FFF2-40B4-BE49-F238E27FC236}">
                <a16:creationId xmlns:a16="http://schemas.microsoft.com/office/drawing/2014/main" id="{91A12610-8120-C3AF-FA06-BAD03524EDA9}"/>
              </a:ext>
            </a:extLst>
          </p:cNvPr>
          <p:cNvSpPr txBox="1">
            <a:spLocks/>
          </p:cNvSpPr>
          <p:nvPr/>
        </p:nvSpPr>
        <p:spPr>
          <a:xfrm>
            <a:off x="838200" y="6036233"/>
            <a:ext cx="5769634" cy="51284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dirty="0"/>
              <a:t>From James GM. 2013. Introduction to statistical learning.</a:t>
            </a:r>
          </a:p>
        </p:txBody>
      </p:sp>
      <p:sp>
        <p:nvSpPr>
          <p:cNvPr id="16" name="Content Placeholder 5">
            <a:extLst>
              <a:ext uri="{FF2B5EF4-FFF2-40B4-BE49-F238E27FC236}">
                <a16:creationId xmlns:a16="http://schemas.microsoft.com/office/drawing/2014/main" id="{05B77629-1E33-4027-BA57-80D90FBCDB19}"/>
              </a:ext>
            </a:extLst>
          </p:cNvPr>
          <p:cNvSpPr txBox="1">
            <a:spLocks/>
          </p:cNvSpPr>
          <p:nvPr/>
        </p:nvSpPr>
        <p:spPr>
          <a:xfrm>
            <a:off x="6356827" y="2294626"/>
            <a:ext cx="5451865" cy="41982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Decision makers want to know </a:t>
            </a:r>
            <a:r>
              <a:rPr lang="en-US" dirty="0">
                <a:solidFill>
                  <a:srgbClr val="7F7DB0"/>
                </a:solidFill>
              </a:rPr>
              <a:t>why you are getting the results you have</a:t>
            </a:r>
          </a:p>
          <a:p>
            <a:r>
              <a:rPr lang="en-US" dirty="0"/>
              <a:t>More flexible models, though more accurate, may be </a:t>
            </a:r>
            <a:r>
              <a:rPr lang="en-US" dirty="0">
                <a:solidFill>
                  <a:srgbClr val="7F7DB0"/>
                </a:solidFill>
              </a:rPr>
              <a:t>less valued</a:t>
            </a:r>
            <a:r>
              <a:rPr lang="en-US" dirty="0"/>
              <a:t> because they are </a:t>
            </a:r>
            <a:r>
              <a:rPr lang="en-US" dirty="0">
                <a:solidFill>
                  <a:srgbClr val="7F7DB0"/>
                </a:solidFill>
              </a:rPr>
              <a:t>hard to understand</a:t>
            </a:r>
          </a:p>
          <a:p>
            <a:r>
              <a:rPr lang="en-US" dirty="0"/>
              <a:t>Sometimes, people just want coefficients from a regression model, or a single decision tree</a:t>
            </a:r>
            <a:endParaRPr lang="en-US" dirty="0">
              <a:solidFill>
                <a:srgbClr val="7F7DB0"/>
              </a:solidFill>
            </a:endParaRPr>
          </a:p>
          <a:p>
            <a:endParaRPr lang="en-US" dirty="0">
              <a:solidFill>
                <a:srgbClr val="7F7DB0"/>
              </a:solidFill>
            </a:endParaRPr>
          </a:p>
        </p:txBody>
      </p:sp>
      <p:sp>
        <p:nvSpPr>
          <p:cNvPr id="3" name="Espace réservé du numéro de diapositive 2">
            <a:extLst>
              <a:ext uri="{FF2B5EF4-FFF2-40B4-BE49-F238E27FC236}">
                <a16:creationId xmlns:a16="http://schemas.microsoft.com/office/drawing/2014/main" id="{2BF68D08-759D-BB0A-10F4-4BDD0F872483}"/>
              </a:ext>
            </a:extLst>
          </p:cNvPr>
          <p:cNvSpPr>
            <a:spLocks noGrp="1"/>
          </p:cNvSpPr>
          <p:nvPr>
            <p:ph type="sldNum" sz="quarter" idx="12"/>
          </p:nvPr>
        </p:nvSpPr>
        <p:spPr/>
        <p:txBody>
          <a:bodyPr/>
          <a:lstStyle/>
          <a:p>
            <a:fld id="{6F3806FF-9E51-4331-BB90-F49EFA1FA4FC}" type="slidenum">
              <a:rPr lang="fr-FR" smtClean="0"/>
              <a:t>55</a:t>
            </a:fld>
            <a:endParaRPr lang="fr-FR"/>
          </a:p>
        </p:txBody>
      </p:sp>
    </p:spTree>
    <p:extLst>
      <p:ext uri="{BB962C8B-B14F-4D97-AF65-F5344CB8AC3E}">
        <p14:creationId xmlns:p14="http://schemas.microsoft.com/office/powerpoint/2010/main" val="1495744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models, but </a:t>
            </a:r>
            <a:r>
              <a:rPr lang="en-GB" dirty="0">
                <a:solidFill>
                  <a:srgbClr val="7F7DB0"/>
                </a:solidFill>
              </a:rPr>
              <a:t>for my data</a:t>
            </a:r>
            <a:r>
              <a:rPr lang="en-GB" dirty="0">
                <a:solidFill>
                  <a:schemeClr val="tx1">
                    <a:lumMod val="75000"/>
                    <a:lumOff val="25000"/>
                  </a:schemeClr>
                </a:solidFill>
              </a:rPr>
              <a:t>? (1)</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Always check the literature first, there may be specific estimation procedures to follow</a:t>
            </a:r>
          </a:p>
          <a:p>
            <a:r>
              <a:rPr lang="en-US" dirty="0"/>
              <a:t>In your research question, do you know what you have to estimate?</a:t>
            </a:r>
          </a:p>
          <a:p>
            <a:pPr lvl="1"/>
            <a:r>
              <a:rPr lang="en-US" dirty="0"/>
              <a:t>Yes, I have a dependent variable which I must predict/for which I must find associated factors </a:t>
            </a:r>
            <a:r>
              <a:rPr lang="en-US" dirty="0">
                <a:sym typeface="Wingdings" panose="05000000000000000000" pitchFamily="2" charset="2"/>
              </a:rPr>
              <a:t> </a:t>
            </a:r>
            <a:r>
              <a:rPr lang="en-US" dirty="0">
                <a:solidFill>
                  <a:srgbClr val="1891C3"/>
                </a:solidFill>
                <a:sym typeface="Wingdings" panose="05000000000000000000" pitchFamily="2" charset="2"/>
              </a:rPr>
              <a:t>Supervised methods </a:t>
            </a:r>
            <a:r>
              <a:rPr lang="en-US" dirty="0">
                <a:sym typeface="Wingdings" panose="05000000000000000000" pitchFamily="2" charset="2"/>
              </a:rPr>
              <a:t>(regressions, trees, </a:t>
            </a:r>
            <a:r>
              <a:rPr lang="en-US" dirty="0" err="1">
                <a:sym typeface="Wingdings" panose="05000000000000000000" pitchFamily="2" charset="2"/>
              </a:rPr>
              <a:t>kNN</a:t>
            </a:r>
            <a:r>
              <a:rPr lang="en-US" dirty="0">
                <a:sym typeface="Wingdings" panose="05000000000000000000" pitchFamily="2" charset="2"/>
              </a:rPr>
              <a:t>, etc.)</a:t>
            </a:r>
          </a:p>
          <a:p>
            <a:pPr lvl="2"/>
            <a:endParaRPr lang="en-US" dirty="0"/>
          </a:p>
        </p:txBody>
      </p:sp>
      <p:sp>
        <p:nvSpPr>
          <p:cNvPr id="3" name="Espace réservé du numéro de diapositive 2">
            <a:extLst>
              <a:ext uri="{FF2B5EF4-FFF2-40B4-BE49-F238E27FC236}">
                <a16:creationId xmlns:a16="http://schemas.microsoft.com/office/drawing/2014/main" id="{40C535C5-6DBE-7370-4BDF-70697E2DFCAB}"/>
              </a:ext>
            </a:extLst>
          </p:cNvPr>
          <p:cNvSpPr>
            <a:spLocks noGrp="1"/>
          </p:cNvSpPr>
          <p:nvPr>
            <p:ph type="sldNum" sz="quarter" idx="12"/>
          </p:nvPr>
        </p:nvSpPr>
        <p:spPr/>
        <p:txBody>
          <a:bodyPr/>
          <a:lstStyle/>
          <a:p>
            <a:fld id="{6F3806FF-9E51-4331-BB90-F49EFA1FA4FC}" type="slidenum">
              <a:rPr lang="fr-FR" smtClean="0"/>
              <a:t>56</a:t>
            </a:fld>
            <a:endParaRPr lang="fr-FR"/>
          </a:p>
        </p:txBody>
      </p:sp>
    </p:spTree>
    <p:extLst>
      <p:ext uri="{BB962C8B-B14F-4D97-AF65-F5344CB8AC3E}">
        <p14:creationId xmlns:p14="http://schemas.microsoft.com/office/powerpoint/2010/main" val="3067521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Supervised</a:t>
            </a:r>
            <a:r>
              <a:rPr lang="en-GB" dirty="0">
                <a:solidFill>
                  <a:schemeClr val="tx1">
                    <a:lumMod val="75000"/>
                    <a:lumOff val="25000"/>
                  </a:schemeClr>
                </a:solidFill>
              </a:rPr>
              <a:t> learning</a:t>
            </a:r>
            <a:endParaRPr lang="en-GB" dirty="0">
              <a:solidFill>
                <a:srgbClr val="7F7DB0"/>
              </a:solidFill>
            </a:endParaRPr>
          </a:p>
        </p:txBody>
      </p:sp>
      <p:sp>
        <p:nvSpPr>
          <p:cNvPr id="15" name="Content Placeholder 5">
            <a:extLst>
              <a:ext uri="{FF2B5EF4-FFF2-40B4-BE49-F238E27FC236}">
                <a16:creationId xmlns:a16="http://schemas.microsoft.com/office/drawing/2014/main" id="{3EB7D726-0C55-2D3D-79B8-41B832662B4B}"/>
              </a:ext>
            </a:extLst>
          </p:cNvPr>
          <p:cNvSpPr>
            <a:spLocks noGrp="1"/>
          </p:cNvSpPr>
          <p:nvPr>
            <p:ph idx="1"/>
          </p:nvPr>
        </p:nvSpPr>
        <p:spPr>
          <a:xfrm>
            <a:off x="836400" y="1474493"/>
            <a:ext cx="10088869" cy="624987"/>
          </a:xfrm>
        </p:spPr>
        <p:txBody>
          <a:bodyPr>
            <a:normAutofit fontScale="85000" lnSpcReduction="10000"/>
          </a:bodyPr>
          <a:lstStyle/>
          <a:p>
            <a:pPr marL="0" indent="0">
              <a:buNone/>
            </a:pPr>
            <a:r>
              <a:rPr lang="en-US" u="sng" dirty="0"/>
              <a:t>Non-exhaustive</a:t>
            </a:r>
            <a:r>
              <a:rPr lang="en-US" dirty="0"/>
              <a:t> list of commonly used linear models, and when to use them</a:t>
            </a:r>
          </a:p>
        </p:txBody>
      </p:sp>
      <p:sp>
        <p:nvSpPr>
          <p:cNvPr id="16" name="Content Placeholder 5">
            <a:extLst>
              <a:ext uri="{FF2B5EF4-FFF2-40B4-BE49-F238E27FC236}">
                <a16:creationId xmlns:a16="http://schemas.microsoft.com/office/drawing/2014/main" id="{E25E6096-C7F5-8D24-7298-36C4D901CFD0}"/>
              </a:ext>
            </a:extLst>
          </p:cNvPr>
          <p:cNvSpPr txBox="1">
            <a:spLocks/>
          </p:cNvSpPr>
          <p:nvPr/>
        </p:nvSpPr>
        <p:spPr>
          <a:xfrm>
            <a:off x="533398" y="6294805"/>
            <a:ext cx="11250284" cy="6249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t>Note: you may use some ML models for both regression and classification, and may be robust to some specifications of the dependent variable</a:t>
            </a:r>
          </a:p>
        </p:txBody>
      </p:sp>
      <p:sp>
        <p:nvSpPr>
          <p:cNvPr id="2" name="Espace réservé du numéro de diapositive 1">
            <a:extLst>
              <a:ext uri="{FF2B5EF4-FFF2-40B4-BE49-F238E27FC236}">
                <a16:creationId xmlns:a16="http://schemas.microsoft.com/office/drawing/2014/main" id="{B7A19496-D8A0-DC5E-D39E-B9C3737C1F7C}"/>
              </a:ext>
            </a:extLst>
          </p:cNvPr>
          <p:cNvSpPr>
            <a:spLocks noGrp="1"/>
          </p:cNvSpPr>
          <p:nvPr>
            <p:ph type="sldNum" sz="quarter" idx="12"/>
          </p:nvPr>
        </p:nvSpPr>
        <p:spPr/>
        <p:txBody>
          <a:bodyPr/>
          <a:lstStyle/>
          <a:p>
            <a:fld id="{6F3806FF-9E51-4331-BB90-F49EFA1FA4FC}" type="slidenum">
              <a:rPr lang="fr-FR" smtClean="0"/>
              <a:t>57</a:t>
            </a:fld>
            <a:endParaRPr lang="fr-FR"/>
          </a:p>
        </p:txBody>
      </p:sp>
      <p:sp>
        <p:nvSpPr>
          <p:cNvPr id="3" name="Ellipse 2">
            <a:extLst>
              <a:ext uri="{FF2B5EF4-FFF2-40B4-BE49-F238E27FC236}">
                <a16:creationId xmlns:a16="http://schemas.microsoft.com/office/drawing/2014/main" id="{123D133C-3A92-F7BC-A0B4-682B11063F26}"/>
              </a:ext>
            </a:extLst>
          </p:cNvPr>
          <p:cNvSpPr/>
          <p:nvPr/>
        </p:nvSpPr>
        <p:spPr>
          <a:xfrm>
            <a:off x="4684144" y="1886457"/>
            <a:ext cx="2129628" cy="416795"/>
          </a:xfrm>
          <a:prstGeom prst="ellipse">
            <a:avLst/>
          </a:prstGeom>
          <a:no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err="1">
                <a:solidFill>
                  <a:schemeClr val="tx1">
                    <a:lumMod val="75000"/>
                    <a:lumOff val="25000"/>
                  </a:schemeClr>
                </a:solidFill>
              </a:rPr>
              <a:t>Dep</a:t>
            </a:r>
            <a:r>
              <a:rPr lang="fr-FR" dirty="0">
                <a:solidFill>
                  <a:schemeClr val="tx1">
                    <a:lumMod val="75000"/>
                    <a:lumOff val="25000"/>
                  </a:schemeClr>
                </a:solidFill>
              </a:rPr>
              <a:t>. variable</a:t>
            </a:r>
          </a:p>
        </p:txBody>
      </p:sp>
      <p:sp>
        <p:nvSpPr>
          <p:cNvPr id="7" name="TextBox 6">
            <a:extLst>
              <a:ext uri="{FF2B5EF4-FFF2-40B4-BE49-F238E27FC236}">
                <a16:creationId xmlns:a16="http://schemas.microsoft.com/office/drawing/2014/main" id="{B4B007FE-2DE7-665C-2ACB-EC72B4EE16EC}"/>
              </a:ext>
            </a:extLst>
          </p:cNvPr>
          <p:cNvSpPr txBox="1"/>
          <p:nvPr/>
        </p:nvSpPr>
        <p:spPr>
          <a:xfrm>
            <a:off x="4868088" y="2937353"/>
            <a:ext cx="1724162" cy="523220"/>
          </a:xfrm>
          <a:prstGeom prst="rect">
            <a:avLst/>
          </a:prstGeom>
          <a:noFill/>
        </p:spPr>
        <p:txBody>
          <a:bodyPr wrap="square" rtlCol="0">
            <a:spAutoFit/>
          </a:bodyPr>
          <a:lstStyle/>
          <a:p>
            <a:pPr algn="ctr"/>
            <a:r>
              <a:rPr lang="en-GB" sz="1400" dirty="0"/>
              <a:t>(i.e. is the data numerical?)</a:t>
            </a:r>
          </a:p>
        </p:txBody>
      </p:sp>
      <p:pic>
        <p:nvPicPr>
          <p:cNvPr id="8" name="Image 7">
            <a:extLst>
              <a:ext uri="{FF2B5EF4-FFF2-40B4-BE49-F238E27FC236}">
                <a16:creationId xmlns:a16="http://schemas.microsoft.com/office/drawing/2014/main" id="{04D97B57-6849-BC97-9364-C08F2A5A8305}"/>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9658" b="4627"/>
          <a:stretch>
            <a:fillRect/>
          </a:stretch>
        </p:blipFill>
        <p:spPr>
          <a:xfrm rot="20274929" flipH="1">
            <a:off x="545001" y="4267686"/>
            <a:ext cx="1995729" cy="451177"/>
          </a:xfrm>
          <a:prstGeom prst="rect">
            <a:avLst/>
          </a:prstGeom>
        </p:spPr>
      </p:pic>
      <p:pic>
        <p:nvPicPr>
          <p:cNvPr id="14" name="Image 13" descr="Une image contenant texte, capture d’écran, Police, Graphique&#10;&#10;Description générée automatiquement">
            <a:extLst>
              <a:ext uri="{FF2B5EF4-FFF2-40B4-BE49-F238E27FC236}">
                <a16:creationId xmlns:a16="http://schemas.microsoft.com/office/drawing/2014/main" id="{B22306CF-E539-1D4D-E70A-0CDEA0307A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2643" y="1969549"/>
            <a:ext cx="8136384" cy="4215236"/>
          </a:xfrm>
          <a:prstGeom prst="rect">
            <a:avLst/>
          </a:prstGeom>
        </p:spPr>
      </p:pic>
      <p:sp>
        <p:nvSpPr>
          <p:cNvPr id="5" name="Rectangle 4">
            <a:extLst>
              <a:ext uri="{FF2B5EF4-FFF2-40B4-BE49-F238E27FC236}">
                <a16:creationId xmlns:a16="http://schemas.microsoft.com/office/drawing/2014/main" id="{3FB49F04-E8A5-4995-D661-986A5AE9B967}"/>
              </a:ext>
            </a:extLst>
          </p:cNvPr>
          <p:cNvSpPr/>
          <p:nvPr/>
        </p:nvSpPr>
        <p:spPr>
          <a:xfrm>
            <a:off x="6727371" y="3069771"/>
            <a:ext cx="3489649" cy="3225034"/>
          </a:xfrm>
          <a:prstGeom prst="rect">
            <a:avLst/>
          </a:prstGeom>
          <a:solidFill>
            <a:srgbClr val="FDFB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é</a:t>
            </a:r>
          </a:p>
        </p:txBody>
      </p:sp>
      <p:sp>
        <p:nvSpPr>
          <p:cNvPr id="10" name="Rectangle 9">
            <a:extLst>
              <a:ext uri="{FF2B5EF4-FFF2-40B4-BE49-F238E27FC236}">
                <a16:creationId xmlns:a16="http://schemas.microsoft.com/office/drawing/2014/main" id="{899F9882-B658-31DA-087F-0E09468D2386}"/>
              </a:ext>
            </a:extLst>
          </p:cNvPr>
          <p:cNvSpPr/>
          <p:nvPr/>
        </p:nvSpPr>
        <p:spPr>
          <a:xfrm>
            <a:off x="5440515" y="3455275"/>
            <a:ext cx="2303469" cy="2777985"/>
          </a:xfrm>
          <a:prstGeom prst="rect">
            <a:avLst/>
          </a:prstGeom>
          <a:solidFill>
            <a:srgbClr val="FDFB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A79B273A-5F4F-B297-250E-DFD9C0F0187E}"/>
              </a:ext>
            </a:extLst>
          </p:cNvPr>
          <p:cNvSpPr/>
          <p:nvPr/>
        </p:nvSpPr>
        <p:spPr>
          <a:xfrm>
            <a:off x="4787584" y="5439747"/>
            <a:ext cx="2303469" cy="746859"/>
          </a:xfrm>
          <a:prstGeom prst="rect">
            <a:avLst/>
          </a:prstGeom>
          <a:solidFill>
            <a:srgbClr val="FDFB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2B39866A-2121-5036-4998-9AF508745702}"/>
              </a:ext>
            </a:extLst>
          </p:cNvPr>
          <p:cNvSpPr/>
          <p:nvPr/>
        </p:nvSpPr>
        <p:spPr>
          <a:xfrm>
            <a:off x="836400" y="4945224"/>
            <a:ext cx="4614797" cy="1347760"/>
          </a:xfrm>
          <a:prstGeom prst="rect">
            <a:avLst/>
          </a:prstGeom>
          <a:solidFill>
            <a:srgbClr val="FDFB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a:extLst>
              <a:ext uri="{FF2B5EF4-FFF2-40B4-BE49-F238E27FC236}">
                <a16:creationId xmlns:a16="http://schemas.microsoft.com/office/drawing/2014/main" id="{7A7E4447-4D0E-28D5-7626-8EFD41D21186}"/>
              </a:ext>
            </a:extLst>
          </p:cNvPr>
          <p:cNvSpPr/>
          <p:nvPr/>
        </p:nvSpPr>
        <p:spPr>
          <a:xfrm>
            <a:off x="568407" y="3909065"/>
            <a:ext cx="4554212" cy="1168417"/>
          </a:xfrm>
          <a:prstGeom prst="rect">
            <a:avLst/>
          </a:prstGeom>
          <a:solidFill>
            <a:srgbClr val="FDFB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Rectangle 17">
            <a:extLst>
              <a:ext uri="{FF2B5EF4-FFF2-40B4-BE49-F238E27FC236}">
                <a16:creationId xmlns:a16="http://schemas.microsoft.com/office/drawing/2014/main" id="{9C243A2D-028C-AA27-D266-1E1BE6D27913}"/>
              </a:ext>
            </a:extLst>
          </p:cNvPr>
          <p:cNvSpPr/>
          <p:nvPr/>
        </p:nvSpPr>
        <p:spPr>
          <a:xfrm>
            <a:off x="942392" y="3095756"/>
            <a:ext cx="4036536" cy="859340"/>
          </a:xfrm>
          <a:prstGeom prst="rect">
            <a:avLst/>
          </a:prstGeom>
          <a:solidFill>
            <a:srgbClr val="FDFB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582445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1" grpId="0" animBg="1"/>
      <p:bldP spid="12" grpId="0" animBg="1"/>
      <p:bldP spid="13" grpId="0" animBg="1"/>
      <p:bldP spid="18" grpId="0" animBg="1"/>
    </p:bld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F060F21-77A8-2E27-718F-52F741483935}"/>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375F79A7-0191-528E-D7D4-8BACEDC3D76B}"/>
              </a:ext>
            </a:extLst>
          </p:cNvPr>
          <p:cNvSpPr>
            <a:spLocks noGrp="1"/>
          </p:cNvSpPr>
          <p:nvPr>
            <p:ph type="title"/>
          </p:nvPr>
        </p:nvSpPr>
        <p:spPr>
          <a:xfrm>
            <a:off x="838200" y="365125"/>
            <a:ext cx="10515600" cy="1325563"/>
          </a:xfrm>
        </p:spPr>
        <p:txBody>
          <a:bodyPr/>
          <a:lstStyle/>
          <a:p>
            <a:r>
              <a:rPr lang="en-GB" dirty="0">
                <a:solidFill>
                  <a:srgbClr val="7F7DB0"/>
                </a:solidFill>
              </a:rPr>
              <a:t>Supervised</a:t>
            </a:r>
            <a:r>
              <a:rPr lang="en-GB" dirty="0">
                <a:solidFill>
                  <a:schemeClr val="tx1">
                    <a:lumMod val="75000"/>
                    <a:lumOff val="25000"/>
                  </a:schemeClr>
                </a:solidFill>
              </a:rPr>
              <a:t> learning</a:t>
            </a:r>
            <a:endParaRPr lang="en-GB" dirty="0">
              <a:solidFill>
                <a:srgbClr val="7F7DB0"/>
              </a:solidFill>
            </a:endParaRPr>
          </a:p>
        </p:txBody>
      </p:sp>
      <p:sp>
        <p:nvSpPr>
          <p:cNvPr id="15" name="Content Placeholder 5">
            <a:extLst>
              <a:ext uri="{FF2B5EF4-FFF2-40B4-BE49-F238E27FC236}">
                <a16:creationId xmlns:a16="http://schemas.microsoft.com/office/drawing/2014/main" id="{810312E5-A855-02A0-30D1-972B86BAD38C}"/>
              </a:ext>
            </a:extLst>
          </p:cNvPr>
          <p:cNvSpPr>
            <a:spLocks noGrp="1"/>
          </p:cNvSpPr>
          <p:nvPr>
            <p:ph idx="1"/>
          </p:nvPr>
        </p:nvSpPr>
        <p:spPr>
          <a:xfrm>
            <a:off x="836400" y="1474493"/>
            <a:ext cx="10088869" cy="624987"/>
          </a:xfrm>
        </p:spPr>
        <p:txBody>
          <a:bodyPr>
            <a:normAutofit fontScale="85000" lnSpcReduction="10000"/>
          </a:bodyPr>
          <a:lstStyle/>
          <a:p>
            <a:pPr marL="0" indent="0">
              <a:buNone/>
            </a:pPr>
            <a:r>
              <a:rPr lang="en-US" u="sng" dirty="0"/>
              <a:t>Non-exhaustive</a:t>
            </a:r>
            <a:r>
              <a:rPr lang="en-US" dirty="0"/>
              <a:t> list of commonly used linear models, and when to use them</a:t>
            </a:r>
          </a:p>
        </p:txBody>
      </p:sp>
      <p:sp>
        <p:nvSpPr>
          <p:cNvPr id="16" name="Content Placeholder 5">
            <a:extLst>
              <a:ext uri="{FF2B5EF4-FFF2-40B4-BE49-F238E27FC236}">
                <a16:creationId xmlns:a16="http://schemas.microsoft.com/office/drawing/2014/main" id="{5C469F15-FA38-1099-DDA2-EEBEB44EA66E}"/>
              </a:ext>
            </a:extLst>
          </p:cNvPr>
          <p:cNvSpPr txBox="1">
            <a:spLocks/>
          </p:cNvSpPr>
          <p:nvPr/>
        </p:nvSpPr>
        <p:spPr>
          <a:xfrm>
            <a:off x="533398" y="6294805"/>
            <a:ext cx="11250284" cy="6249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t>Note: you may use some ML models for both regression and classification, and may be robust to some specifications of the dependent variable</a:t>
            </a:r>
          </a:p>
        </p:txBody>
      </p:sp>
      <p:sp>
        <p:nvSpPr>
          <p:cNvPr id="2" name="Espace réservé du numéro de diapositive 1">
            <a:extLst>
              <a:ext uri="{FF2B5EF4-FFF2-40B4-BE49-F238E27FC236}">
                <a16:creationId xmlns:a16="http://schemas.microsoft.com/office/drawing/2014/main" id="{44CD7B4B-EF5D-BD02-0F08-D3752B30DBAA}"/>
              </a:ext>
            </a:extLst>
          </p:cNvPr>
          <p:cNvSpPr>
            <a:spLocks noGrp="1"/>
          </p:cNvSpPr>
          <p:nvPr>
            <p:ph type="sldNum" sz="quarter" idx="12"/>
          </p:nvPr>
        </p:nvSpPr>
        <p:spPr/>
        <p:txBody>
          <a:bodyPr/>
          <a:lstStyle/>
          <a:p>
            <a:fld id="{6F3806FF-9E51-4331-BB90-F49EFA1FA4FC}" type="slidenum">
              <a:rPr lang="fr-FR" smtClean="0"/>
              <a:t>58</a:t>
            </a:fld>
            <a:endParaRPr lang="fr-FR"/>
          </a:p>
        </p:txBody>
      </p:sp>
      <p:sp>
        <p:nvSpPr>
          <p:cNvPr id="3" name="Ellipse 2">
            <a:extLst>
              <a:ext uri="{FF2B5EF4-FFF2-40B4-BE49-F238E27FC236}">
                <a16:creationId xmlns:a16="http://schemas.microsoft.com/office/drawing/2014/main" id="{D58DEB4C-651D-A7C0-0CCA-DC55BEDED1A0}"/>
              </a:ext>
            </a:extLst>
          </p:cNvPr>
          <p:cNvSpPr/>
          <p:nvPr/>
        </p:nvSpPr>
        <p:spPr>
          <a:xfrm>
            <a:off x="4684144" y="1886457"/>
            <a:ext cx="2129628" cy="416795"/>
          </a:xfrm>
          <a:prstGeom prst="ellipse">
            <a:avLst/>
          </a:prstGeom>
          <a:no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err="1">
                <a:solidFill>
                  <a:schemeClr val="tx1">
                    <a:lumMod val="75000"/>
                    <a:lumOff val="25000"/>
                  </a:schemeClr>
                </a:solidFill>
              </a:rPr>
              <a:t>Dep</a:t>
            </a:r>
            <a:r>
              <a:rPr lang="fr-FR" dirty="0">
                <a:solidFill>
                  <a:schemeClr val="tx1">
                    <a:lumMod val="75000"/>
                    <a:lumOff val="25000"/>
                  </a:schemeClr>
                </a:solidFill>
              </a:rPr>
              <a:t>. variable</a:t>
            </a:r>
          </a:p>
        </p:txBody>
      </p:sp>
      <p:sp>
        <p:nvSpPr>
          <p:cNvPr id="7" name="TextBox 6">
            <a:extLst>
              <a:ext uri="{FF2B5EF4-FFF2-40B4-BE49-F238E27FC236}">
                <a16:creationId xmlns:a16="http://schemas.microsoft.com/office/drawing/2014/main" id="{7FF56E01-2D45-A6A5-5ECA-CA57F5BE654E}"/>
              </a:ext>
            </a:extLst>
          </p:cNvPr>
          <p:cNvSpPr txBox="1"/>
          <p:nvPr/>
        </p:nvSpPr>
        <p:spPr>
          <a:xfrm>
            <a:off x="4868088" y="2937353"/>
            <a:ext cx="1724162" cy="523220"/>
          </a:xfrm>
          <a:prstGeom prst="rect">
            <a:avLst/>
          </a:prstGeom>
          <a:noFill/>
        </p:spPr>
        <p:txBody>
          <a:bodyPr wrap="square" rtlCol="0">
            <a:spAutoFit/>
          </a:bodyPr>
          <a:lstStyle/>
          <a:p>
            <a:pPr algn="ctr"/>
            <a:r>
              <a:rPr lang="en-GB" sz="1400" dirty="0"/>
              <a:t>(i.e. is the data numerical?)</a:t>
            </a:r>
          </a:p>
        </p:txBody>
      </p:sp>
      <p:pic>
        <p:nvPicPr>
          <p:cNvPr id="8" name="Image 7">
            <a:extLst>
              <a:ext uri="{FF2B5EF4-FFF2-40B4-BE49-F238E27FC236}">
                <a16:creationId xmlns:a16="http://schemas.microsoft.com/office/drawing/2014/main" id="{A7A092D0-346C-4775-8879-AA5418D4ED32}"/>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9658" b="4627"/>
          <a:stretch>
            <a:fillRect/>
          </a:stretch>
        </p:blipFill>
        <p:spPr>
          <a:xfrm rot="20274929" flipH="1">
            <a:off x="545001" y="4267686"/>
            <a:ext cx="1995729" cy="451177"/>
          </a:xfrm>
          <a:prstGeom prst="rect">
            <a:avLst/>
          </a:prstGeom>
        </p:spPr>
      </p:pic>
      <p:pic>
        <p:nvPicPr>
          <p:cNvPr id="14" name="Image 13" descr="Une image contenant texte, capture d’écran, Police, Graphique&#10;&#10;Description générée automatiquement">
            <a:extLst>
              <a:ext uri="{FF2B5EF4-FFF2-40B4-BE49-F238E27FC236}">
                <a16:creationId xmlns:a16="http://schemas.microsoft.com/office/drawing/2014/main" id="{69467270-103F-9B62-0BF6-68C17B98E9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2643" y="1969549"/>
            <a:ext cx="8136384" cy="4215236"/>
          </a:xfrm>
          <a:prstGeom prst="rect">
            <a:avLst/>
          </a:prstGeom>
        </p:spPr>
      </p:pic>
    </p:spTree>
    <p:extLst>
      <p:ext uri="{BB962C8B-B14F-4D97-AF65-F5344CB8AC3E}">
        <p14:creationId xmlns:p14="http://schemas.microsoft.com/office/powerpoint/2010/main" val="316065389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Some </a:t>
            </a:r>
            <a:r>
              <a:rPr lang="en-GB" dirty="0">
                <a:solidFill>
                  <a:srgbClr val="7F7DB0"/>
                </a:solidFill>
              </a:rPr>
              <a:t>weird</a:t>
            </a:r>
            <a:r>
              <a:rPr lang="en-GB" dirty="0">
                <a:solidFill>
                  <a:schemeClr val="tx1">
                    <a:lumMod val="75000"/>
                    <a:lumOff val="25000"/>
                  </a:schemeClr>
                </a:solidFill>
              </a:rPr>
              <a:t> cases (1)</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6306" cy="4929735"/>
          </a:xfrm>
        </p:spPr>
        <p:txBody>
          <a:bodyPr>
            <a:normAutofit/>
          </a:bodyPr>
          <a:lstStyle/>
          <a:p>
            <a:r>
              <a:rPr lang="en-US" dirty="0"/>
              <a:t>Watch out for </a:t>
            </a:r>
            <a:r>
              <a:rPr lang="en-US" dirty="0">
                <a:solidFill>
                  <a:srgbClr val="1891C3"/>
                </a:solidFill>
              </a:rPr>
              <a:t>limited dependent variables:</a:t>
            </a:r>
          </a:p>
          <a:p>
            <a:pPr lvl="1"/>
            <a:r>
              <a:rPr lang="en-US" dirty="0"/>
              <a:t>Variables with limited range of values (e.g. scales from 1 to 5)</a:t>
            </a:r>
          </a:p>
          <a:p>
            <a:pPr lvl="2"/>
            <a:r>
              <a:rPr lang="en-US" dirty="0"/>
              <a:t>In this case, don’t use a linear regression model</a:t>
            </a:r>
          </a:p>
          <a:p>
            <a:pPr lvl="2"/>
            <a:r>
              <a:rPr lang="en-US" dirty="0"/>
              <a:t>Test ordered logit/probit models</a:t>
            </a:r>
          </a:p>
          <a:p>
            <a:pPr lvl="2"/>
            <a:r>
              <a:rPr lang="en-US" dirty="0"/>
              <a:t>Or multinomial logit/probit if ordered logit assumptions are violated</a:t>
            </a:r>
          </a:p>
          <a:p>
            <a:pPr lvl="1"/>
            <a:endParaRPr lang="en-US" dirty="0"/>
          </a:p>
          <a:p>
            <a:pPr lvl="1"/>
            <a:r>
              <a:rPr lang="en-US" dirty="0"/>
              <a:t>Censoring and truncation</a:t>
            </a:r>
          </a:p>
          <a:p>
            <a:pPr lvl="2"/>
            <a:r>
              <a:rPr lang="en-US" dirty="0"/>
              <a:t>Censoring: you observe some floor or ceiling values in your dependent variables (e.g. annual income variable coded as &gt;100,000€ when the true annual income is over this threshold).</a:t>
            </a:r>
          </a:p>
          <a:p>
            <a:pPr lvl="2"/>
            <a:r>
              <a:rPr lang="en-US" dirty="0"/>
              <a:t>Truncation: same as censoring, but the entire observation is missing from the data when the threshold is hit</a:t>
            </a:r>
          </a:p>
          <a:p>
            <a:endParaRPr lang="en-US" dirty="0"/>
          </a:p>
          <a:p>
            <a:pPr lvl="1"/>
            <a:endParaRPr lang="en-US" dirty="0"/>
          </a:p>
          <a:p>
            <a:pPr lvl="1"/>
            <a:endParaRPr lang="en-US" dirty="0"/>
          </a:p>
          <a:p>
            <a:pPr lvl="1"/>
            <a:endParaRPr lang="en-US" dirty="0"/>
          </a:p>
          <a:p>
            <a:pPr lvl="2"/>
            <a:endParaRPr lang="en-US" dirty="0"/>
          </a:p>
        </p:txBody>
      </p:sp>
      <p:sp>
        <p:nvSpPr>
          <p:cNvPr id="3" name="Espace réservé du numéro de diapositive 2">
            <a:extLst>
              <a:ext uri="{FF2B5EF4-FFF2-40B4-BE49-F238E27FC236}">
                <a16:creationId xmlns:a16="http://schemas.microsoft.com/office/drawing/2014/main" id="{34FD4F93-6880-6723-AD19-9118B39AC6FB}"/>
              </a:ext>
            </a:extLst>
          </p:cNvPr>
          <p:cNvSpPr>
            <a:spLocks noGrp="1"/>
          </p:cNvSpPr>
          <p:nvPr>
            <p:ph type="sldNum" sz="quarter" idx="12"/>
          </p:nvPr>
        </p:nvSpPr>
        <p:spPr/>
        <p:txBody>
          <a:bodyPr/>
          <a:lstStyle/>
          <a:p>
            <a:fld id="{6F3806FF-9E51-4331-BB90-F49EFA1FA4FC}" type="slidenum">
              <a:rPr lang="fr-FR" smtClean="0"/>
              <a:t>59</a:t>
            </a:fld>
            <a:endParaRPr lang="fr-FR"/>
          </a:p>
        </p:txBody>
      </p:sp>
    </p:spTree>
    <p:extLst>
      <p:ext uri="{BB962C8B-B14F-4D97-AF65-F5344CB8AC3E}">
        <p14:creationId xmlns:p14="http://schemas.microsoft.com/office/powerpoint/2010/main" val="380481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blue and black background&#10;&#10;Description automatically generated">
            <a:extLst>
              <a:ext uri="{FF2B5EF4-FFF2-40B4-BE49-F238E27FC236}">
                <a16:creationId xmlns:a16="http://schemas.microsoft.com/office/drawing/2014/main" id="{EE73EC2C-F8B7-85F8-14D1-13363427C82C}"/>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2" name="Title 1">
            <a:extLst>
              <a:ext uri="{FF2B5EF4-FFF2-40B4-BE49-F238E27FC236}">
                <a16:creationId xmlns:a16="http://schemas.microsoft.com/office/drawing/2014/main" id="{DEF34A74-64CA-4689-9440-57450595CEEC}"/>
              </a:ext>
            </a:extLst>
          </p:cNvPr>
          <p:cNvSpPr>
            <a:spLocks noGrp="1"/>
          </p:cNvSpPr>
          <p:nvPr>
            <p:ph type="title"/>
          </p:nvPr>
        </p:nvSpPr>
        <p:spPr/>
        <p:txBody>
          <a:bodyPr/>
          <a:lstStyle/>
          <a:p>
            <a:r>
              <a:rPr lang="en-GB" dirty="0"/>
              <a:t>Stuff I have worked on</a:t>
            </a:r>
          </a:p>
        </p:txBody>
      </p:sp>
      <p:sp>
        <p:nvSpPr>
          <p:cNvPr id="8" name="Content Placeholder 7">
            <a:extLst>
              <a:ext uri="{FF2B5EF4-FFF2-40B4-BE49-F238E27FC236}">
                <a16:creationId xmlns:a16="http://schemas.microsoft.com/office/drawing/2014/main" id="{39061C6E-665D-B871-386E-A74A6A05C72A}"/>
              </a:ext>
            </a:extLst>
          </p:cNvPr>
          <p:cNvSpPr>
            <a:spLocks noGrp="1"/>
          </p:cNvSpPr>
          <p:nvPr>
            <p:ph idx="1"/>
          </p:nvPr>
        </p:nvSpPr>
        <p:spPr>
          <a:xfrm>
            <a:off x="838200" y="1825624"/>
            <a:ext cx="10934700" cy="4784725"/>
          </a:xfrm>
        </p:spPr>
        <p:txBody>
          <a:bodyPr>
            <a:normAutofit/>
          </a:bodyPr>
          <a:lstStyle/>
          <a:p>
            <a:r>
              <a:rPr lang="fr-FR" dirty="0">
                <a:solidFill>
                  <a:srgbClr val="1891C3"/>
                </a:solidFill>
              </a:rPr>
              <a:t>Vaccination</a:t>
            </a:r>
          </a:p>
          <a:p>
            <a:pPr lvl="1"/>
            <a:r>
              <a:rPr lang="en-GB" dirty="0"/>
              <a:t>Opinions and practices of healthcare workers </a:t>
            </a:r>
            <a:br>
              <a:rPr lang="en-GB" dirty="0"/>
            </a:br>
            <a:r>
              <a:rPr lang="en-GB" dirty="0"/>
              <a:t>(general practitioners, nurses, specialists) </a:t>
            </a:r>
            <a:r>
              <a:rPr lang="en-GB" dirty="0" err="1"/>
              <a:t>w.r.t.</a:t>
            </a:r>
            <a:r>
              <a:rPr lang="en-GB" dirty="0"/>
              <a:t> </a:t>
            </a:r>
            <a:br>
              <a:rPr lang="en-GB" dirty="0"/>
            </a:br>
            <a:r>
              <a:rPr lang="en-GB" dirty="0"/>
              <a:t>vaccination</a:t>
            </a:r>
          </a:p>
          <a:p>
            <a:pPr lvl="1"/>
            <a:r>
              <a:rPr lang="en-GB" dirty="0"/>
              <a:t>GPs’ recommendations practices of COVID-19</a:t>
            </a:r>
            <a:br>
              <a:rPr lang="en-GB" dirty="0"/>
            </a:br>
            <a:r>
              <a:rPr lang="en-GB" dirty="0"/>
              <a:t>vaccines</a:t>
            </a:r>
          </a:p>
          <a:p>
            <a:pPr lvl="1"/>
            <a:r>
              <a:rPr lang="en-GB" dirty="0"/>
              <a:t>Vaccine coverage and delays among French </a:t>
            </a:r>
            <a:br>
              <a:rPr lang="en-GB" dirty="0"/>
            </a:br>
            <a:r>
              <a:rPr lang="en-GB" dirty="0"/>
              <a:t>children</a:t>
            </a:r>
          </a:p>
          <a:p>
            <a:r>
              <a:rPr lang="en-GB" dirty="0">
                <a:solidFill>
                  <a:srgbClr val="1891C3"/>
                </a:solidFill>
              </a:rPr>
              <a:t>Emergency services’</a:t>
            </a:r>
            <a:r>
              <a:rPr lang="en-GB" dirty="0"/>
              <a:t> quality of care, pressure, classification of diseases</a:t>
            </a:r>
          </a:p>
          <a:p>
            <a:r>
              <a:rPr lang="en-GB" dirty="0">
                <a:solidFill>
                  <a:srgbClr val="1891C3"/>
                </a:solidFill>
              </a:rPr>
              <a:t>Neurodegenerative diseases</a:t>
            </a:r>
          </a:p>
          <a:p>
            <a:pPr lvl="1"/>
            <a:r>
              <a:rPr lang="en-GB" dirty="0"/>
              <a:t>Costs measurements of Parkinson disease from RWD</a:t>
            </a:r>
          </a:p>
          <a:p>
            <a:endParaRPr lang="en-GB" dirty="0"/>
          </a:p>
        </p:txBody>
      </p:sp>
      <p:sp>
        <p:nvSpPr>
          <p:cNvPr id="3" name="Espace réservé du numéro de diapositive 2">
            <a:extLst>
              <a:ext uri="{FF2B5EF4-FFF2-40B4-BE49-F238E27FC236}">
                <a16:creationId xmlns:a16="http://schemas.microsoft.com/office/drawing/2014/main" id="{4D70A565-DE59-2476-5891-E0DF356E16A8}"/>
              </a:ext>
            </a:extLst>
          </p:cNvPr>
          <p:cNvSpPr>
            <a:spLocks noGrp="1"/>
          </p:cNvSpPr>
          <p:nvPr>
            <p:ph type="sldNum" sz="quarter" idx="12"/>
          </p:nvPr>
        </p:nvSpPr>
        <p:spPr/>
        <p:txBody>
          <a:bodyPr/>
          <a:lstStyle/>
          <a:p>
            <a:fld id="{6F3806FF-9E51-4331-BB90-F49EFA1FA4FC}" type="slidenum">
              <a:rPr lang="fr-FR" smtClean="0"/>
              <a:t>6</a:t>
            </a:fld>
            <a:endParaRPr lang="fr-FR"/>
          </a:p>
        </p:txBody>
      </p:sp>
      <p:grpSp>
        <p:nvGrpSpPr>
          <p:cNvPr id="18" name="Groupe 17">
            <a:extLst>
              <a:ext uri="{FF2B5EF4-FFF2-40B4-BE49-F238E27FC236}">
                <a16:creationId xmlns:a16="http://schemas.microsoft.com/office/drawing/2014/main" id="{CB450A55-6502-3FA3-A45D-6C3A4126CB44}"/>
              </a:ext>
            </a:extLst>
          </p:cNvPr>
          <p:cNvGrpSpPr/>
          <p:nvPr/>
        </p:nvGrpSpPr>
        <p:grpSpPr>
          <a:xfrm>
            <a:off x="7799843" y="1925698"/>
            <a:ext cx="4246107" cy="2685988"/>
            <a:chOff x="7736343" y="1531998"/>
            <a:chExt cx="4246107" cy="2685988"/>
          </a:xfrm>
        </p:grpSpPr>
        <p:sp>
          <p:nvSpPr>
            <p:cNvPr id="17" name="Rectangle 16">
              <a:extLst>
                <a:ext uri="{FF2B5EF4-FFF2-40B4-BE49-F238E27FC236}">
                  <a16:creationId xmlns:a16="http://schemas.microsoft.com/office/drawing/2014/main" id="{4FCC8B28-4ED2-3D8A-9164-6C147FB0445C}"/>
                </a:ext>
              </a:extLst>
            </p:cNvPr>
            <p:cNvSpPr/>
            <p:nvPr/>
          </p:nvSpPr>
          <p:spPr>
            <a:xfrm>
              <a:off x="7736343" y="1531998"/>
              <a:ext cx="4246107" cy="804801"/>
            </a:xfrm>
            <a:prstGeom prst="rect">
              <a:avLst/>
            </a:prstGeom>
            <a:solidFill>
              <a:srgbClr val="3391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4" name="Image 13">
              <a:extLst>
                <a:ext uri="{FF2B5EF4-FFF2-40B4-BE49-F238E27FC236}">
                  <a16:creationId xmlns:a16="http://schemas.microsoft.com/office/drawing/2014/main" id="{CC07492E-A058-9B80-20DB-28B01971A10B}"/>
                </a:ext>
              </a:extLst>
            </p:cNvPr>
            <p:cNvPicPr>
              <a:picLocks noChangeAspect="1"/>
            </p:cNvPicPr>
            <p:nvPr/>
          </p:nvPicPr>
          <p:blipFill>
            <a:blip r:embed="rId4"/>
            <a:stretch>
              <a:fillRect/>
            </a:stretch>
          </p:blipFill>
          <p:spPr>
            <a:xfrm>
              <a:off x="7736343" y="2336799"/>
              <a:ext cx="4246107" cy="1881187"/>
            </a:xfrm>
            <a:prstGeom prst="rect">
              <a:avLst/>
            </a:prstGeom>
          </p:spPr>
        </p:pic>
        <p:pic>
          <p:nvPicPr>
            <p:cNvPr id="16" name="Image 15" descr="Une image contenant Police, Graphique, logo, graphisme&#10;&#10;Le contenu généré par l’IA peut être incorrect.">
              <a:extLst>
                <a:ext uri="{FF2B5EF4-FFF2-40B4-BE49-F238E27FC236}">
                  <a16:creationId xmlns:a16="http://schemas.microsoft.com/office/drawing/2014/main" id="{DF39F44C-7049-69A9-4AFD-8E1C28AC6B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35456" y="1597850"/>
              <a:ext cx="3038475" cy="619125"/>
            </a:xfrm>
            <a:prstGeom prst="rect">
              <a:avLst/>
            </a:prstGeom>
          </p:spPr>
        </p:pic>
      </p:grpSp>
    </p:spTree>
    <p:extLst>
      <p:ext uri="{BB962C8B-B14F-4D97-AF65-F5344CB8AC3E}">
        <p14:creationId xmlns:p14="http://schemas.microsoft.com/office/powerpoint/2010/main" val="14543608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Some </a:t>
            </a:r>
            <a:r>
              <a:rPr lang="en-GB" dirty="0">
                <a:solidFill>
                  <a:srgbClr val="7F7DB0"/>
                </a:solidFill>
              </a:rPr>
              <a:t>weird</a:t>
            </a:r>
            <a:r>
              <a:rPr lang="en-GB" dirty="0">
                <a:solidFill>
                  <a:schemeClr val="tx1">
                    <a:lumMod val="75000"/>
                    <a:lumOff val="25000"/>
                  </a:schemeClr>
                </a:solidFill>
              </a:rPr>
              <a:t> cases (2)</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8" name="Content Placeholder 5">
            <a:extLst>
              <a:ext uri="{FF2B5EF4-FFF2-40B4-BE49-F238E27FC236}">
                <a16:creationId xmlns:a16="http://schemas.microsoft.com/office/drawing/2014/main" id="{767DA835-9C85-A761-4457-3ED6898507B3}"/>
              </a:ext>
            </a:extLst>
          </p:cNvPr>
          <p:cNvSpPr>
            <a:spLocks noGrp="1"/>
          </p:cNvSpPr>
          <p:nvPr>
            <p:ph idx="1"/>
          </p:nvPr>
        </p:nvSpPr>
        <p:spPr>
          <a:xfrm>
            <a:off x="838200" y="1781783"/>
            <a:ext cx="7712996" cy="4929735"/>
          </a:xfrm>
        </p:spPr>
        <p:txBody>
          <a:bodyPr>
            <a:normAutofit/>
          </a:bodyPr>
          <a:lstStyle/>
          <a:p>
            <a:r>
              <a:rPr lang="en-US" dirty="0"/>
              <a:t>You will encounter situations where you could have </a:t>
            </a:r>
            <a:r>
              <a:rPr lang="en-US" dirty="0">
                <a:solidFill>
                  <a:srgbClr val="7F7DB0"/>
                </a:solidFill>
              </a:rPr>
              <a:t>multiple candidate models</a:t>
            </a:r>
          </a:p>
          <a:p>
            <a:r>
              <a:rPr lang="en-US" dirty="0"/>
              <a:t>Example: length of stay in a hospital</a:t>
            </a:r>
          </a:p>
          <a:p>
            <a:pPr lvl="1"/>
            <a:r>
              <a:rPr lang="en-US" dirty="0"/>
              <a:t>You could model that with a (robust) linear regression…</a:t>
            </a:r>
          </a:p>
          <a:p>
            <a:pPr lvl="1"/>
            <a:r>
              <a:rPr lang="en-US" dirty="0"/>
              <a:t>But it’s strictly positive and discrete, so you could use a </a:t>
            </a:r>
            <a:r>
              <a:rPr lang="en-US" dirty="0" err="1"/>
              <a:t>poisson</a:t>
            </a:r>
            <a:r>
              <a:rPr lang="en-US" dirty="0"/>
              <a:t>/negative binomial regression</a:t>
            </a:r>
          </a:p>
          <a:p>
            <a:pPr lvl="1"/>
            <a:r>
              <a:rPr lang="en-US" dirty="0"/>
              <a:t>Zero-inflated, if you have a lot of zeroes…</a:t>
            </a:r>
          </a:p>
          <a:p>
            <a:pPr lvl="1"/>
            <a:r>
              <a:rPr lang="en-US" dirty="0"/>
              <a:t>Or throw everything out the window: it’s time-to-event data, so use survival analyses methods (Accelerated Failure Time, Cox…)</a:t>
            </a:r>
          </a:p>
          <a:p>
            <a:pPr lvl="1"/>
            <a:endParaRPr lang="en-US" dirty="0"/>
          </a:p>
          <a:p>
            <a:pPr lvl="1"/>
            <a:endParaRPr lang="en-US" dirty="0"/>
          </a:p>
          <a:p>
            <a:pPr lvl="1"/>
            <a:endParaRPr lang="en-US" dirty="0"/>
          </a:p>
          <a:p>
            <a:pPr lvl="2"/>
            <a:endParaRPr lang="en-US" dirty="0"/>
          </a:p>
        </p:txBody>
      </p:sp>
      <p:sp>
        <p:nvSpPr>
          <p:cNvPr id="3" name="Espace réservé du numéro de diapositive 2">
            <a:extLst>
              <a:ext uri="{FF2B5EF4-FFF2-40B4-BE49-F238E27FC236}">
                <a16:creationId xmlns:a16="http://schemas.microsoft.com/office/drawing/2014/main" id="{0A6E1625-1139-C23E-9841-69E85A881FAA}"/>
              </a:ext>
            </a:extLst>
          </p:cNvPr>
          <p:cNvSpPr>
            <a:spLocks noGrp="1"/>
          </p:cNvSpPr>
          <p:nvPr>
            <p:ph type="sldNum" sz="quarter" idx="12"/>
          </p:nvPr>
        </p:nvSpPr>
        <p:spPr/>
        <p:txBody>
          <a:bodyPr/>
          <a:lstStyle/>
          <a:p>
            <a:fld id="{6F3806FF-9E51-4331-BB90-F49EFA1FA4FC}" type="slidenum">
              <a:rPr lang="fr-FR" smtClean="0"/>
              <a:t>60</a:t>
            </a:fld>
            <a:endParaRPr lang="fr-FR"/>
          </a:p>
        </p:txBody>
      </p:sp>
      <p:pic>
        <p:nvPicPr>
          <p:cNvPr id="7" name="Picture 6" descr="A person sitting at a desk with a computer&#10;&#10;Description automatically generated">
            <a:extLst>
              <a:ext uri="{FF2B5EF4-FFF2-40B4-BE49-F238E27FC236}">
                <a16:creationId xmlns:a16="http://schemas.microsoft.com/office/drawing/2014/main" id="{E0273C35-82A9-0303-9588-A2F2786BB459}"/>
              </a:ext>
            </a:extLst>
          </p:cNvPr>
          <p:cNvPicPr>
            <a:picLocks noChangeAspect="1"/>
          </p:cNvPicPr>
          <p:nvPr/>
        </p:nvPicPr>
        <p:blipFill>
          <a:blip r:embed="rId4">
            <a:extLst>
              <a:ext uri="{28A0092B-C50C-407E-A947-70E740481C1C}">
                <a14:useLocalDpi xmlns:a14="http://schemas.microsoft.com/office/drawing/2010/main" val="0"/>
              </a:ext>
            </a:extLst>
          </a:blip>
          <a:srcRect l="35685" b="9537"/>
          <a:stretch/>
        </p:blipFill>
        <p:spPr>
          <a:xfrm>
            <a:off x="8816009" y="1781783"/>
            <a:ext cx="2837052" cy="2660298"/>
          </a:xfrm>
          <a:prstGeom prst="rect">
            <a:avLst/>
          </a:prstGeom>
        </p:spPr>
      </p:pic>
      <p:sp>
        <p:nvSpPr>
          <p:cNvPr id="9" name="ZoneTexte 6">
            <a:extLst>
              <a:ext uri="{FF2B5EF4-FFF2-40B4-BE49-F238E27FC236}">
                <a16:creationId xmlns:a16="http://schemas.microsoft.com/office/drawing/2014/main" id="{49F8AB42-10C9-2859-238C-B7F4AE4F233D}"/>
              </a:ext>
            </a:extLst>
          </p:cNvPr>
          <p:cNvSpPr txBox="1"/>
          <p:nvPr/>
        </p:nvSpPr>
        <p:spPr>
          <a:xfrm>
            <a:off x="8816010" y="4472292"/>
            <a:ext cx="2837052" cy="523220"/>
          </a:xfrm>
          <a:prstGeom prst="rect">
            <a:avLst/>
          </a:prstGeom>
          <a:noFill/>
        </p:spPr>
        <p:txBody>
          <a:bodyPr wrap="square" rtlCol="0">
            <a:spAutoFit/>
          </a:bodyPr>
          <a:lstStyle/>
          <a:p>
            <a:pPr algn="ctr"/>
            <a:r>
              <a:rPr lang="en-GB" sz="1400" dirty="0" err="1">
                <a:solidFill>
                  <a:schemeClr val="bg2">
                    <a:lumMod val="50000"/>
                  </a:schemeClr>
                </a:solidFill>
                <a:latin typeface="Esteban" panose="020B0604020202020204" charset="0"/>
              </a:rPr>
              <a:t>pov</a:t>
            </a:r>
            <a:r>
              <a:rPr lang="en-GB" sz="1400" dirty="0">
                <a:solidFill>
                  <a:schemeClr val="bg2">
                    <a:lumMod val="50000"/>
                  </a:schemeClr>
                </a:solidFill>
                <a:latin typeface="Esteban" panose="020B0604020202020204" charset="0"/>
              </a:rPr>
              <a:t>: reviewer 2 about to nuke your whole career</a:t>
            </a:r>
          </a:p>
        </p:txBody>
      </p:sp>
    </p:spTree>
    <p:extLst>
      <p:ext uri="{BB962C8B-B14F-4D97-AF65-F5344CB8AC3E}">
        <p14:creationId xmlns:p14="http://schemas.microsoft.com/office/powerpoint/2010/main" val="800640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models, but </a:t>
            </a:r>
            <a:r>
              <a:rPr lang="en-GB" dirty="0">
                <a:solidFill>
                  <a:srgbClr val="7F7DB0"/>
                </a:solidFill>
              </a:rPr>
              <a:t>for my data</a:t>
            </a:r>
            <a:r>
              <a:rPr lang="en-GB" dirty="0">
                <a:solidFill>
                  <a:schemeClr val="tx1">
                    <a:lumMod val="75000"/>
                    <a:lumOff val="25000"/>
                  </a:schemeClr>
                </a:solidFill>
              </a:rPr>
              <a:t>? (2)</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Always check the literature first, there may be specific estimation procedures to follow</a:t>
            </a:r>
          </a:p>
          <a:p>
            <a:r>
              <a:rPr lang="en-US" dirty="0"/>
              <a:t>Do you know what you have to estimate?</a:t>
            </a:r>
          </a:p>
          <a:p>
            <a:pPr lvl="1"/>
            <a:r>
              <a:rPr lang="en-US" dirty="0"/>
              <a:t>Yes, I have a dependent variable which I must predict/for which I must find associated factors </a:t>
            </a:r>
            <a:r>
              <a:rPr lang="en-US" dirty="0">
                <a:sym typeface="Wingdings" panose="05000000000000000000" pitchFamily="2" charset="2"/>
              </a:rPr>
              <a:t> </a:t>
            </a:r>
            <a:r>
              <a:rPr lang="en-US" dirty="0">
                <a:solidFill>
                  <a:srgbClr val="1891C3"/>
                </a:solidFill>
                <a:sym typeface="Wingdings" panose="05000000000000000000" pitchFamily="2" charset="2"/>
              </a:rPr>
              <a:t>Supervised methods </a:t>
            </a:r>
            <a:r>
              <a:rPr lang="en-US" dirty="0">
                <a:sym typeface="Wingdings" panose="05000000000000000000" pitchFamily="2" charset="2"/>
              </a:rPr>
              <a:t>(regressions, trees, </a:t>
            </a:r>
            <a:r>
              <a:rPr lang="en-US" dirty="0" err="1">
                <a:sym typeface="Wingdings" panose="05000000000000000000" pitchFamily="2" charset="2"/>
              </a:rPr>
              <a:t>knn</a:t>
            </a:r>
            <a:r>
              <a:rPr lang="en-US" dirty="0">
                <a:sym typeface="Wingdings" panose="05000000000000000000" pitchFamily="2" charset="2"/>
              </a:rPr>
              <a:t>, etc.)</a:t>
            </a:r>
          </a:p>
          <a:p>
            <a:pPr lvl="1"/>
            <a:r>
              <a:rPr lang="en-US" dirty="0">
                <a:sym typeface="Wingdings" panose="05000000000000000000" pitchFamily="2" charset="2"/>
              </a:rPr>
              <a:t>No?  </a:t>
            </a:r>
            <a:r>
              <a:rPr lang="en-US" dirty="0">
                <a:solidFill>
                  <a:srgbClr val="1891C3"/>
                </a:solidFill>
                <a:sym typeface="Wingdings" panose="05000000000000000000" pitchFamily="2" charset="2"/>
              </a:rPr>
              <a:t>Unsupervised methods </a:t>
            </a:r>
            <a:r>
              <a:rPr lang="en-US" dirty="0">
                <a:sym typeface="Wingdings" panose="05000000000000000000" pitchFamily="2" charset="2"/>
              </a:rPr>
              <a:t>(clustering)</a:t>
            </a:r>
            <a:endParaRPr lang="en-US" dirty="0"/>
          </a:p>
          <a:p>
            <a:pPr lvl="2"/>
            <a:endParaRPr lang="en-US" dirty="0"/>
          </a:p>
        </p:txBody>
      </p:sp>
      <p:sp>
        <p:nvSpPr>
          <p:cNvPr id="3" name="Espace réservé du numéro de diapositive 2">
            <a:extLst>
              <a:ext uri="{FF2B5EF4-FFF2-40B4-BE49-F238E27FC236}">
                <a16:creationId xmlns:a16="http://schemas.microsoft.com/office/drawing/2014/main" id="{874D0DE7-286F-2E71-5333-64D8B7272423}"/>
              </a:ext>
            </a:extLst>
          </p:cNvPr>
          <p:cNvSpPr>
            <a:spLocks noGrp="1"/>
          </p:cNvSpPr>
          <p:nvPr>
            <p:ph type="sldNum" sz="quarter" idx="12"/>
          </p:nvPr>
        </p:nvSpPr>
        <p:spPr/>
        <p:txBody>
          <a:bodyPr/>
          <a:lstStyle/>
          <a:p>
            <a:fld id="{6F3806FF-9E51-4331-BB90-F49EFA1FA4FC}" type="slidenum">
              <a:rPr lang="fr-FR" smtClean="0"/>
              <a:t>61</a:t>
            </a:fld>
            <a:endParaRPr lang="fr-FR"/>
          </a:p>
        </p:txBody>
      </p:sp>
    </p:spTree>
    <p:extLst>
      <p:ext uri="{BB962C8B-B14F-4D97-AF65-F5344CB8AC3E}">
        <p14:creationId xmlns:p14="http://schemas.microsoft.com/office/powerpoint/2010/main" val="294067419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Unsupervised</a:t>
            </a:r>
            <a:r>
              <a:rPr lang="en-GB" dirty="0">
                <a:solidFill>
                  <a:schemeClr val="tx1">
                    <a:lumMod val="75000"/>
                    <a:lumOff val="25000"/>
                  </a:schemeClr>
                </a:solidFill>
              </a:rPr>
              <a:t> learning (1)</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You don’t have a dependent variable, but you want to </a:t>
            </a:r>
            <a:r>
              <a:rPr lang="en-US" dirty="0">
                <a:solidFill>
                  <a:srgbClr val="1891C3"/>
                </a:solidFill>
              </a:rPr>
              <a:t>find groups in your data</a:t>
            </a:r>
          </a:p>
          <a:p>
            <a:r>
              <a:rPr lang="en-US" dirty="0"/>
              <a:t>Use </a:t>
            </a:r>
            <a:r>
              <a:rPr lang="en-US" dirty="0">
                <a:solidFill>
                  <a:srgbClr val="1891C3"/>
                </a:solidFill>
              </a:rPr>
              <a:t>clustering methods</a:t>
            </a:r>
            <a:r>
              <a:rPr lang="en-US" dirty="0"/>
              <a:t>:</a:t>
            </a:r>
          </a:p>
          <a:p>
            <a:pPr lvl="1"/>
            <a:r>
              <a:rPr lang="en-US" dirty="0"/>
              <a:t>Hierarchical clustering (in my experience, </a:t>
            </a:r>
            <a:br>
              <a:rPr lang="en-US" dirty="0"/>
            </a:br>
            <a:r>
              <a:rPr lang="en-US" dirty="0"/>
              <a:t>this has always yielded good results)</a:t>
            </a:r>
          </a:p>
          <a:p>
            <a:pPr lvl="1"/>
            <a:r>
              <a:rPr lang="en-US" dirty="0"/>
              <a:t>K-means</a:t>
            </a:r>
          </a:p>
          <a:p>
            <a:pPr lvl="1"/>
            <a:r>
              <a:rPr lang="en-US" dirty="0"/>
              <a:t>OPTICS, DBSCAN…</a:t>
            </a:r>
          </a:p>
          <a:p>
            <a:r>
              <a:rPr lang="en-US" dirty="0"/>
              <a:t>These projects are a lot more exploratory: </a:t>
            </a:r>
          </a:p>
          <a:p>
            <a:pPr lvl="1"/>
            <a:r>
              <a:rPr lang="en-US" dirty="0"/>
              <a:t>You may propose multiple clustering methods</a:t>
            </a:r>
          </a:p>
          <a:p>
            <a:pPr lvl="1"/>
            <a:r>
              <a:rPr lang="en-US" dirty="0"/>
              <a:t>There are criteria to find an optimal number of clusters…</a:t>
            </a:r>
          </a:p>
          <a:p>
            <a:pPr lvl="1"/>
            <a:r>
              <a:rPr lang="en-US" dirty="0"/>
              <a:t>But don’t forget that the “best” clustering is the one that makes sense</a:t>
            </a:r>
          </a:p>
          <a:p>
            <a:endParaRPr lang="en-US" dirty="0"/>
          </a:p>
          <a:p>
            <a:pPr lvl="1"/>
            <a:endParaRPr lang="en-US" dirty="0"/>
          </a:p>
          <a:p>
            <a:pPr lvl="2"/>
            <a:endParaRPr lang="en-US" dirty="0"/>
          </a:p>
        </p:txBody>
      </p:sp>
      <p:pic>
        <p:nvPicPr>
          <p:cNvPr id="5" name="Image 4" descr="Une image contenant texte, diagramme, Plan, Parallèle&#10;&#10;Description générée automatiquement">
            <a:extLst>
              <a:ext uri="{FF2B5EF4-FFF2-40B4-BE49-F238E27FC236}">
                <a16:creationId xmlns:a16="http://schemas.microsoft.com/office/drawing/2014/main" id="{B8295542-8163-F606-2799-7265E46C89F0}"/>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15244"/>
          <a:stretch/>
        </p:blipFill>
        <p:spPr>
          <a:xfrm>
            <a:off x="7263878" y="2295280"/>
            <a:ext cx="4444542" cy="2354381"/>
          </a:xfrm>
          <a:prstGeom prst="rect">
            <a:avLst/>
          </a:prstGeom>
        </p:spPr>
      </p:pic>
      <p:sp>
        <p:nvSpPr>
          <p:cNvPr id="3" name="Espace réservé du numéro de diapositive 2">
            <a:extLst>
              <a:ext uri="{FF2B5EF4-FFF2-40B4-BE49-F238E27FC236}">
                <a16:creationId xmlns:a16="http://schemas.microsoft.com/office/drawing/2014/main" id="{F8244DAB-6224-2475-4AE8-0601A7D39677}"/>
              </a:ext>
            </a:extLst>
          </p:cNvPr>
          <p:cNvSpPr>
            <a:spLocks noGrp="1"/>
          </p:cNvSpPr>
          <p:nvPr>
            <p:ph type="sldNum" sz="quarter" idx="12"/>
          </p:nvPr>
        </p:nvSpPr>
        <p:spPr/>
        <p:txBody>
          <a:bodyPr/>
          <a:lstStyle/>
          <a:p>
            <a:fld id="{6F3806FF-9E51-4331-BB90-F49EFA1FA4FC}" type="slidenum">
              <a:rPr lang="fr-FR" smtClean="0"/>
              <a:t>62</a:t>
            </a:fld>
            <a:endParaRPr lang="fr-FR"/>
          </a:p>
        </p:txBody>
      </p:sp>
    </p:spTree>
    <p:extLst>
      <p:ext uri="{BB962C8B-B14F-4D97-AF65-F5344CB8AC3E}">
        <p14:creationId xmlns:p14="http://schemas.microsoft.com/office/powerpoint/2010/main" val="294304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Unsupervised</a:t>
            </a:r>
            <a:r>
              <a:rPr lang="en-GB" dirty="0">
                <a:solidFill>
                  <a:schemeClr val="tx1">
                    <a:lumMod val="75000"/>
                    <a:lumOff val="25000"/>
                  </a:schemeClr>
                </a:solidFill>
              </a:rPr>
              <a:t> learning (2)</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Always check the characteristics of your clusters:</a:t>
            </a:r>
          </a:p>
          <a:p>
            <a:pPr lvl="1"/>
            <a:r>
              <a:rPr lang="en-US" dirty="0"/>
              <a:t>Cross-tabulate your groups with the variables you used as inputs in the algorithm</a:t>
            </a:r>
          </a:p>
          <a:p>
            <a:pPr lvl="1"/>
            <a:r>
              <a:rPr lang="en-US" dirty="0"/>
              <a:t>Or cross-tabulate with other variables that were not included as inputs</a:t>
            </a:r>
          </a:p>
          <a:p>
            <a:pPr lvl="1"/>
            <a:endParaRPr lang="en-US" dirty="0"/>
          </a:p>
          <a:p>
            <a:r>
              <a:rPr lang="en-US" dirty="0"/>
              <a:t>Good resources</a:t>
            </a:r>
          </a:p>
          <a:p>
            <a:pPr lvl="1"/>
            <a:r>
              <a:rPr lang="en-US" dirty="0">
                <a:hlinkClick r:id="rId4"/>
              </a:rPr>
              <a:t>https://scikit-learn.org/stable/unsupervised_learning.html</a:t>
            </a:r>
            <a:r>
              <a:rPr lang="en-US" dirty="0"/>
              <a:t> </a:t>
            </a:r>
          </a:p>
          <a:p>
            <a:pPr lvl="1"/>
            <a:r>
              <a:rPr lang="en-US" dirty="0"/>
              <a:t>Cluster Analysis, 5</a:t>
            </a:r>
            <a:r>
              <a:rPr lang="en-US" baseline="30000" dirty="0"/>
              <a:t>th</a:t>
            </a:r>
            <a:r>
              <a:rPr lang="en-US" dirty="0"/>
              <a:t> edition. </a:t>
            </a:r>
            <a:r>
              <a:rPr lang="en-US" dirty="0">
                <a:hlinkClick r:id="rId5"/>
              </a:rPr>
              <a:t>https://cicerocq.wordpress.com/wp-content/uploads/2019/05/cluster-analysis_5ed_everitt.pdf</a:t>
            </a:r>
            <a:r>
              <a:rPr lang="en-US" dirty="0"/>
              <a:t> </a:t>
            </a:r>
          </a:p>
          <a:p>
            <a:pPr lvl="1"/>
            <a:r>
              <a:rPr lang="en-US" dirty="0" err="1"/>
              <a:t>FactoMineR</a:t>
            </a:r>
            <a:r>
              <a:rPr lang="en-US" dirty="0"/>
              <a:t> package. </a:t>
            </a:r>
            <a:r>
              <a:rPr lang="en-US" dirty="0">
                <a:hlinkClick r:id="rId6"/>
              </a:rPr>
              <a:t>http://factominer.free.fr/index.html</a:t>
            </a:r>
            <a:r>
              <a:rPr lang="en-US" dirty="0"/>
              <a:t> </a:t>
            </a:r>
          </a:p>
          <a:p>
            <a:pPr lvl="1"/>
            <a:endParaRPr lang="en-US" dirty="0"/>
          </a:p>
          <a:p>
            <a:pPr lvl="2"/>
            <a:endParaRPr lang="en-US" dirty="0"/>
          </a:p>
        </p:txBody>
      </p:sp>
      <p:sp>
        <p:nvSpPr>
          <p:cNvPr id="3" name="Espace réservé du numéro de diapositive 2">
            <a:extLst>
              <a:ext uri="{FF2B5EF4-FFF2-40B4-BE49-F238E27FC236}">
                <a16:creationId xmlns:a16="http://schemas.microsoft.com/office/drawing/2014/main" id="{AE1C7B00-3470-9676-7AF9-8421A43838C6}"/>
              </a:ext>
            </a:extLst>
          </p:cNvPr>
          <p:cNvSpPr>
            <a:spLocks noGrp="1"/>
          </p:cNvSpPr>
          <p:nvPr>
            <p:ph type="sldNum" sz="quarter" idx="12"/>
          </p:nvPr>
        </p:nvSpPr>
        <p:spPr/>
        <p:txBody>
          <a:bodyPr/>
          <a:lstStyle/>
          <a:p>
            <a:fld id="{6F3806FF-9E51-4331-BB90-F49EFA1FA4FC}" type="slidenum">
              <a:rPr lang="fr-FR" smtClean="0"/>
              <a:t>63</a:t>
            </a:fld>
            <a:endParaRPr lang="fr-FR"/>
          </a:p>
        </p:txBody>
      </p:sp>
    </p:spTree>
    <p:extLst>
      <p:ext uri="{BB962C8B-B14F-4D97-AF65-F5344CB8AC3E}">
        <p14:creationId xmlns:p14="http://schemas.microsoft.com/office/powerpoint/2010/main" val="454411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models, but </a:t>
            </a:r>
            <a:r>
              <a:rPr lang="en-GB" dirty="0">
                <a:solidFill>
                  <a:srgbClr val="7F7DB0"/>
                </a:solidFill>
              </a:rPr>
              <a:t>for my data</a:t>
            </a:r>
            <a:r>
              <a:rPr lang="en-GB" dirty="0">
                <a:solidFill>
                  <a:schemeClr val="tx1">
                    <a:lumMod val="75000"/>
                    <a:lumOff val="25000"/>
                  </a:schemeClr>
                </a:solidFill>
              </a:rPr>
              <a:t>? (3)</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Always check the literature first, there may be specific estimation procedures to follow</a:t>
            </a:r>
          </a:p>
          <a:p>
            <a:r>
              <a:rPr lang="en-US" dirty="0"/>
              <a:t>Do you know what you have to estimate?</a:t>
            </a:r>
          </a:p>
          <a:p>
            <a:pPr lvl="1"/>
            <a:r>
              <a:rPr lang="en-US" dirty="0"/>
              <a:t>Yes, I have a dependent variable which I must predict/for which I must find associated factors </a:t>
            </a:r>
            <a:r>
              <a:rPr lang="en-US" dirty="0">
                <a:sym typeface="Wingdings" panose="05000000000000000000" pitchFamily="2" charset="2"/>
              </a:rPr>
              <a:t> </a:t>
            </a:r>
            <a:r>
              <a:rPr lang="en-US" dirty="0">
                <a:solidFill>
                  <a:srgbClr val="1891C3"/>
                </a:solidFill>
                <a:sym typeface="Wingdings" panose="05000000000000000000" pitchFamily="2" charset="2"/>
              </a:rPr>
              <a:t>Supervised methods </a:t>
            </a:r>
            <a:r>
              <a:rPr lang="en-US" dirty="0">
                <a:sym typeface="Wingdings" panose="05000000000000000000" pitchFamily="2" charset="2"/>
              </a:rPr>
              <a:t>(regressions, trees, </a:t>
            </a:r>
            <a:r>
              <a:rPr lang="en-US" dirty="0" err="1">
                <a:sym typeface="Wingdings" panose="05000000000000000000" pitchFamily="2" charset="2"/>
              </a:rPr>
              <a:t>knn</a:t>
            </a:r>
            <a:r>
              <a:rPr lang="en-US" dirty="0">
                <a:sym typeface="Wingdings" panose="05000000000000000000" pitchFamily="2" charset="2"/>
              </a:rPr>
              <a:t>, etc.)</a:t>
            </a:r>
          </a:p>
          <a:p>
            <a:pPr lvl="1"/>
            <a:r>
              <a:rPr lang="en-US" dirty="0">
                <a:sym typeface="Wingdings" panose="05000000000000000000" pitchFamily="2" charset="2"/>
              </a:rPr>
              <a:t>No?  </a:t>
            </a:r>
            <a:r>
              <a:rPr lang="en-US" dirty="0">
                <a:solidFill>
                  <a:srgbClr val="1891C3"/>
                </a:solidFill>
                <a:sym typeface="Wingdings" panose="05000000000000000000" pitchFamily="2" charset="2"/>
              </a:rPr>
              <a:t>Unsupervised methods </a:t>
            </a:r>
            <a:r>
              <a:rPr lang="en-US" dirty="0">
                <a:sym typeface="Wingdings" panose="05000000000000000000" pitchFamily="2" charset="2"/>
              </a:rPr>
              <a:t>(clustering)</a:t>
            </a:r>
          </a:p>
          <a:p>
            <a:r>
              <a:rPr lang="en-US" dirty="0">
                <a:sym typeface="Wingdings" panose="05000000000000000000" pitchFamily="2" charset="2"/>
              </a:rPr>
              <a:t>There are other paradigms:</a:t>
            </a:r>
          </a:p>
          <a:p>
            <a:pPr lvl="1"/>
            <a:r>
              <a:rPr lang="en-US" dirty="0">
                <a:sym typeface="Wingdings" panose="05000000000000000000" pitchFamily="2" charset="2"/>
              </a:rPr>
              <a:t>Reinforcement learning</a:t>
            </a:r>
          </a:p>
          <a:p>
            <a:pPr lvl="1"/>
            <a:r>
              <a:rPr lang="en-US" dirty="0">
                <a:sym typeface="Wingdings" panose="05000000000000000000" pitchFamily="2" charset="2"/>
              </a:rPr>
              <a:t>Semi-supervised</a:t>
            </a:r>
          </a:p>
          <a:p>
            <a:pPr lvl="1"/>
            <a:r>
              <a:rPr lang="en-US" dirty="0">
                <a:sym typeface="Wingdings" panose="05000000000000000000" pitchFamily="2" charset="2"/>
              </a:rPr>
              <a:t>And others…</a:t>
            </a:r>
            <a:endParaRPr lang="en-US" dirty="0"/>
          </a:p>
          <a:p>
            <a:pPr lvl="2"/>
            <a:endParaRPr lang="en-US" dirty="0"/>
          </a:p>
        </p:txBody>
      </p:sp>
      <p:sp>
        <p:nvSpPr>
          <p:cNvPr id="3" name="Espace réservé du numéro de diapositive 2">
            <a:extLst>
              <a:ext uri="{FF2B5EF4-FFF2-40B4-BE49-F238E27FC236}">
                <a16:creationId xmlns:a16="http://schemas.microsoft.com/office/drawing/2014/main" id="{89B25289-D961-C865-9B27-2D586D1612DD}"/>
              </a:ext>
            </a:extLst>
          </p:cNvPr>
          <p:cNvSpPr>
            <a:spLocks noGrp="1"/>
          </p:cNvSpPr>
          <p:nvPr>
            <p:ph type="sldNum" sz="quarter" idx="12"/>
          </p:nvPr>
        </p:nvSpPr>
        <p:spPr/>
        <p:txBody>
          <a:bodyPr/>
          <a:lstStyle/>
          <a:p>
            <a:fld id="{6F3806FF-9E51-4331-BB90-F49EFA1FA4FC}" type="slidenum">
              <a:rPr lang="fr-FR" smtClean="0"/>
              <a:t>64</a:t>
            </a:fld>
            <a:endParaRPr lang="fr-FR"/>
          </a:p>
        </p:txBody>
      </p:sp>
    </p:spTree>
    <p:extLst>
      <p:ext uri="{BB962C8B-B14F-4D97-AF65-F5344CB8AC3E}">
        <p14:creationId xmlns:p14="http://schemas.microsoft.com/office/powerpoint/2010/main" val="1709875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859220" cy="1325563"/>
          </a:xfrm>
        </p:spPr>
        <p:txBody>
          <a:bodyPr/>
          <a:lstStyle/>
          <a:p>
            <a:r>
              <a:rPr lang="en-GB" dirty="0">
                <a:solidFill>
                  <a:schemeClr val="tx1">
                    <a:lumMod val="75000"/>
                    <a:lumOff val="25000"/>
                  </a:schemeClr>
                </a:solidFill>
              </a:rPr>
              <a:t>Google Big Query models cheat sheet</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9" name="Image 8">
            <a:extLst>
              <a:ext uri="{FF2B5EF4-FFF2-40B4-BE49-F238E27FC236}">
                <a16:creationId xmlns:a16="http://schemas.microsoft.com/office/drawing/2014/main" id="{666015DD-5EE2-EC51-B6AA-E37D67FFAA59}"/>
              </a:ext>
            </a:extLst>
          </p:cNvPr>
          <p:cNvPicPr>
            <a:picLocks noChangeAspect="1"/>
          </p:cNvPicPr>
          <p:nvPr/>
        </p:nvPicPr>
        <p:blipFill rotWithShape="1">
          <a:blip r:embed="rId4">
            <a:clrChange>
              <a:clrFrom>
                <a:srgbClr val="FFFFFF"/>
              </a:clrFrom>
              <a:clrTo>
                <a:srgbClr val="FFFFFF">
                  <a:alpha val="0"/>
                </a:srgbClr>
              </a:clrTo>
            </a:clrChange>
          </a:blip>
          <a:srcRect t="1323"/>
          <a:stretch/>
        </p:blipFill>
        <p:spPr>
          <a:xfrm>
            <a:off x="803752" y="1544127"/>
            <a:ext cx="6230184" cy="5187335"/>
          </a:xfrm>
          <a:prstGeom prst="rect">
            <a:avLst/>
          </a:prstGeom>
        </p:spPr>
      </p:pic>
      <p:sp>
        <p:nvSpPr>
          <p:cNvPr id="10" name="Content Placeholder 5">
            <a:extLst>
              <a:ext uri="{FF2B5EF4-FFF2-40B4-BE49-F238E27FC236}">
                <a16:creationId xmlns:a16="http://schemas.microsoft.com/office/drawing/2014/main" id="{1FD7E0C7-7677-7B3B-C7A9-62F05807755B}"/>
              </a:ext>
            </a:extLst>
          </p:cNvPr>
          <p:cNvSpPr txBox="1">
            <a:spLocks/>
          </p:cNvSpPr>
          <p:nvPr/>
        </p:nvSpPr>
        <p:spPr>
          <a:xfrm>
            <a:off x="7159924" y="3056141"/>
            <a:ext cx="5032076" cy="14727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Non-exhaustive too, but it’s a useful cheat sheet depending on what you want to do</a:t>
            </a:r>
          </a:p>
          <a:p>
            <a:pPr lvl="2"/>
            <a:endParaRPr lang="en-US" dirty="0"/>
          </a:p>
        </p:txBody>
      </p:sp>
      <p:sp>
        <p:nvSpPr>
          <p:cNvPr id="3" name="Espace réservé du numéro de diapositive 2">
            <a:extLst>
              <a:ext uri="{FF2B5EF4-FFF2-40B4-BE49-F238E27FC236}">
                <a16:creationId xmlns:a16="http://schemas.microsoft.com/office/drawing/2014/main" id="{DB2FCDBE-347B-B96F-00CC-74D352599D90}"/>
              </a:ext>
            </a:extLst>
          </p:cNvPr>
          <p:cNvSpPr>
            <a:spLocks noGrp="1"/>
          </p:cNvSpPr>
          <p:nvPr>
            <p:ph type="sldNum" sz="quarter" idx="12"/>
          </p:nvPr>
        </p:nvSpPr>
        <p:spPr/>
        <p:txBody>
          <a:bodyPr/>
          <a:lstStyle/>
          <a:p>
            <a:fld id="{6F3806FF-9E51-4331-BB90-F49EFA1FA4FC}" type="slidenum">
              <a:rPr lang="fr-FR" smtClean="0"/>
              <a:t>65</a:t>
            </a:fld>
            <a:endParaRPr lang="fr-FR"/>
          </a:p>
        </p:txBody>
      </p:sp>
    </p:spTree>
    <p:extLst>
      <p:ext uri="{BB962C8B-B14F-4D97-AF65-F5344CB8AC3E}">
        <p14:creationId xmlns:p14="http://schemas.microsoft.com/office/powerpoint/2010/main" val="50092685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variables to include?</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7237990C-2543-6953-69AF-05F52AE3C2C0}"/>
              </a:ext>
            </a:extLst>
          </p:cNvPr>
          <p:cNvSpPr>
            <a:spLocks noGrp="1"/>
          </p:cNvSpPr>
          <p:nvPr>
            <p:ph idx="1"/>
          </p:nvPr>
        </p:nvSpPr>
        <p:spPr>
          <a:xfrm>
            <a:off x="838200" y="1825624"/>
            <a:ext cx="10515600" cy="5032376"/>
          </a:xfrm>
        </p:spPr>
        <p:txBody>
          <a:bodyPr>
            <a:normAutofit fontScale="92500"/>
          </a:bodyPr>
          <a:lstStyle/>
          <a:p>
            <a:r>
              <a:rPr lang="en-GB" dirty="0"/>
              <a:t>Make ex-ante hypotheses, ideally based on:</a:t>
            </a:r>
          </a:p>
          <a:p>
            <a:pPr lvl="1"/>
            <a:r>
              <a:rPr lang="en-GB" dirty="0"/>
              <a:t>Existing literature</a:t>
            </a:r>
          </a:p>
          <a:p>
            <a:pPr lvl="1"/>
            <a:r>
              <a:rPr lang="en-GB" dirty="0"/>
              <a:t>Your own theoretical framework</a:t>
            </a:r>
          </a:p>
          <a:p>
            <a:endParaRPr lang="en-GB" dirty="0"/>
          </a:p>
          <a:p>
            <a:r>
              <a:rPr lang="en-GB" dirty="0"/>
              <a:t>You may add variables ex-post in your analyses (if your project allows it)</a:t>
            </a:r>
          </a:p>
          <a:p>
            <a:pPr lvl="1"/>
            <a:r>
              <a:rPr lang="en-GB" dirty="0"/>
              <a:t>But </a:t>
            </a:r>
            <a:r>
              <a:rPr lang="en-GB" dirty="0">
                <a:solidFill>
                  <a:srgbClr val="7F7DB0"/>
                </a:solidFill>
              </a:rPr>
              <a:t>don’t mine for statistically significant associations</a:t>
            </a:r>
            <a:r>
              <a:rPr lang="en-GB" dirty="0"/>
              <a:t> (aka “p-hacking”), significant risk of false positives</a:t>
            </a:r>
          </a:p>
          <a:p>
            <a:endParaRPr lang="en-GB" dirty="0"/>
          </a:p>
          <a:p>
            <a:r>
              <a:rPr lang="en-GB" dirty="0"/>
              <a:t>Watch out for </a:t>
            </a:r>
            <a:r>
              <a:rPr lang="en-GB" dirty="0">
                <a:solidFill>
                  <a:srgbClr val="7F7DB0"/>
                </a:solidFill>
              </a:rPr>
              <a:t>data leakage </a:t>
            </a:r>
            <a:r>
              <a:rPr lang="en-GB" dirty="0"/>
              <a:t>in variables (mostly in prediction):</a:t>
            </a:r>
          </a:p>
          <a:p>
            <a:pPr lvl="1"/>
            <a:r>
              <a:rPr lang="en-GB" dirty="0"/>
              <a:t>Information in historical data that should not be available when the model is run</a:t>
            </a:r>
          </a:p>
          <a:p>
            <a:pPr lvl="1"/>
            <a:r>
              <a:rPr lang="en-GB" dirty="0"/>
              <a:t>Different from data leakage in observations: information from test data inside the training data</a:t>
            </a:r>
          </a:p>
          <a:p>
            <a:pPr lvl="1"/>
            <a:endParaRPr lang="en-GB" dirty="0"/>
          </a:p>
        </p:txBody>
      </p:sp>
      <p:pic>
        <p:nvPicPr>
          <p:cNvPr id="8" name="Graphique 7" descr="Fermer avec un remplissage uni">
            <a:extLst>
              <a:ext uri="{FF2B5EF4-FFF2-40B4-BE49-F238E27FC236}">
                <a16:creationId xmlns:a16="http://schemas.microsoft.com/office/drawing/2014/main" id="{26986BB4-9B45-48E4-1982-C2E5C585430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0600" y="3959440"/>
            <a:ext cx="609923" cy="609923"/>
          </a:xfrm>
          <a:prstGeom prst="rect">
            <a:avLst/>
          </a:prstGeom>
        </p:spPr>
      </p:pic>
      <p:sp>
        <p:nvSpPr>
          <p:cNvPr id="3" name="Espace réservé du numéro de diapositive 2">
            <a:extLst>
              <a:ext uri="{FF2B5EF4-FFF2-40B4-BE49-F238E27FC236}">
                <a16:creationId xmlns:a16="http://schemas.microsoft.com/office/drawing/2014/main" id="{AE468A13-DCF0-5B07-CC1A-A07518E468FF}"/>
              </a:ext>
            </a:extLst>
          </p:cNvPr>
          <p:cNvSpPr>
            <a:spLocks noGrp="1"/>
          </p:cNvSpPr>
          <p:nvPr>
            <p:ph type="sldNum" sz="quarter" idx="12"/>
          </p:nvPr>
        </p:nvSpPr>
        <p:spPr/>
        <p:txBody>
          <a:bodyPr/>
          <a:lstStyle/>
          <a:p>
            <a:fld id="{6F3806FF-9E51-4331-BB90-F49EFA1FA4FC}" type="slidenum">
              <a:rPr lang="fr-FR" smtClean="0"/>
              <a:t>66</a:t>
            </a:fld>
            <a:endParaRPr lang="fr-FR"/>
          </a:p>
        </p:txBody>
      </p:sp>
    </p:spTree>
    <p:extLst>
      <p:ext uri="{BB962C8B-B14F-4D97-AF65-F5344CB8AC3E}">
        <p14:creationId xmlns:p14="http://schemas.microsoft.com/office/powerpoint/2010/main" val="2825755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potential biases?</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pPr marL="0" indent="0">
              <a:buNone/>
            </a:pPr>
            <a:r>
              <a:rPr lang="en-US" dirty="0"/>
              <a:t>We will see that later in the course, but at that point you should ask yourself if they may be biases in your data or in your future analyses:</a:t>
            </a:r>
          </a:p>
          <a:p>
            <a:pPr>
              <a:buFontTx/>
              <a:buChar char="-"/>
            </a:pPr>
            <a:r>
              <a:rPr lang="en-US" dirty="0"/>
              <a:t>Endogeneity (simultaneity, omitted variables…)</a:t>
            </a:r>
          </a:p>
          <a:p>
            <a:pPr>
              <a:buFontTx/>
              <a:buChar char="-"/>
            </a:pPr>
            <a:r>
              <a:rPr lang="en-US" dirty="0"/>
              <a:t>Sample selection</a:t>
            </a:r>
          </a:p>
          <a:p>
            <a:pPr>
              <a:buFontTx/>
              <a:buChar char="-"/>
            </a:pPr>
            <a:r>
              <a:rPr lang="en-US" dirty="0"/>
              <a:t>Attrition</a:t>
            </a:r>
          </a:p>
          <a:p>
            <a:pPr>
              <a:buFontTx/>
              <a:buChar char="-"/>
            </a:pPr>
            <a:r>
              <a:rPr lang="en-US" dirty="0"/>
              <a:t>Psychological biases in surveys (desirability…)</a:t>
            </a:r>
          </a:p>
          <a:p>
            <a:pPr>
              <a:buFontTx/>
              <a:buChar char="-"/>
            </a:pPr>
            <a:endParaRPr lang="en-US" dirty="0"/>
          </a:p>
          <a:p>
            <a:pPr marL="0" indent="0">
              <a:buNone/>
            </a:pPr>
            <a:r>
              <a:rPr lang="en-US" dirty="0"/>
              <a:t>Biases are hard to find, especially without seeing the data. You may find problems with your data as you go along in your project.</a:t>
            </a:r>
          </a:p>
          <a:p>
            <a:pPr>
              <a:buFontTx/>
              <a:buChar char="-"/>
            </a:pPr>
            <a:endParaRPr lang="en-US" dirty="0"/>
          </a:p>
          <a:p>
            <a:pPr>
              <a:buFontTx/>
              <a:buChar char="-"/>
            </a:pPr>
            <a:endParaRPr lang="en-US" dirty="0"/>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Espace réservé du numéro de diapositive 2">
            <a:extLst>
              <a:ext uri="{FF2B5EF4-FFF2-40B4-BE49-F238E27FC236}">
                <a16:creationId xmlns:a16="http://schemas.microsoft.com/office/drawing/2014/main" id="{B3828AF0-EAC7-E4A5-7765-D225E3A0D6B5}"/>
              </a:ext>
            </a:extLst>
          </p:cNvPr>
          <p:cNvSpPr>
            <a:spLocks noGrp="1"/>
          </p:cNvSpPr>
          <p:nvPr>
            <p:ph type="sldNum" sz="quarter" idx="12"/>
          </p:nvPr>
        </p:nvSpPr>
        <p:spPr/>
        <p:txBody>
          <a:bodyPr/>
          <a:lstStyle/>
          <a:p>
            <a:fld id="{6F3806FF-9E51-4331-BB90-F49EFA1FA4FC}" type="slidenum">
              <a:rPr lang="fr-FR" smtClean="0"/>
              <a:t>67</a:t>
            </a:fld>
            <a:endParaRPr lang="fr-FR"/>
          </a:p>
        </p:txBody>
      </p:sp>
    </p:spTree>
    <p:extLst>
      <p:ext uri="{BB962C8B-B14F-4D97-AF65-F5344CB8AC3E}">
        <p14:creationId xmlns:p14="http://schemas.microsoft.com/office/powerpoint/2010/main" val="1545435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to report?</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pPr marL="0" indent="0">
              <a:buNone/>
            </a:pPr>
            <a:r>
              <a:rPr lang="en-US" dirty="0"/>
              <a:t>Very important:</a:t>
            </a:r>
          </a:p>
          <a:p>
            <a:r>
              <a:rPr lang="en-US" dirty="0"/>
              <a:t>You don’t do analyses in a vacuum, you are doing all this work to show results</a:t>
            </a:r>
          </a:p>
          <a:p>
            <a:endParaRPr lang="en-US" dirty="0"/>
          </a:p>
          <a:p>
            <a:r>
              <a:rPr lang="en-US" dirty="0"/>
              <a:t>Find out what the client wants:</a:t>
            </a:r>
          </a:p>
          <a:p>
            <a:pPr lvl="1"/>
            <a:r>
              <a:rPr lang="en-US" dirty="0"/>
              <a:t>Interpretable results? </a:t>
            </a:r>
            <a:r>
              <a:rPr lang="en-US" dirty="0">
                <a:sym typeface="Wingdings" panose="05000000000000000000" pitchFamily="2" charset="2"/>
              </a:rPr>
              <a:t> Use less flexible, more interpretable models</a:t>
            </a:r>
            <a:endParaRPr lang="en-US" dirty="0"/>
          </a:p>
          <a:p>
            <a:pPr lvl="1"/>
            <a:r>
              <a:rPr lang="en-US" dirty="0"/>
              <a:t>Just good, accurate results? </a:t>
            </a:r>
            <a:r>
              <a:rPr lang="en-US" dirty="0">
                <a:sym typeface="Wingdings" panose="05000000000000000000" pitchFamily="2" charset="2"/>
              </a:rPr>
              <a:t> Use big black box models!</a:t>
            </a:r>
            <a:endParaRPr lang="en-US" dirty="0"/>
          </a:p>
          <a:p>
            <a:pPr lvl="1"/>
            <a:r>
              <a:rPr lang="en-US" dirty="0"/>
              <a:t>Charts? An interactive dashboard?</a:t>
            </a:r>
          </a:p>
          <a:p>
            <a:endParaRPr lang="en-US" dirty="0"/>
          </a:p>
          <a:p>
            <a:r>
              <a:rPr lang="en-US" dirty="0"/>
              <a:t>Keep in mind these things take time, try to estimate how much time each thing will take (it’s hard even for seniors!)</a:t>
            </a:r>
          </a:p>
          <a:p>
            <a:pPr>
              <a:buFontTx/>
              <a:buChar char="-"/>
            </a:pPr>
            <a:endParaRPr lang="en-US" dirty="0"/>
          </a:p>
          <a:p>
            <a:pPr>
              <a:buFontTx/>
              <a:buChar char="-"/>
            </a:pPr>
            <a:endParaRPr lang="en-US" dirty="0"/>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Espace réservé du numéro de diapositive 2">
            <a:extLst>
              <a:ext uri="{FF2B5EF4-FFF2-40B4-BE49-F238E27FC236}">
                <a16:creationId xmlns:a16="http://schemas.microsoft.com/office/drawing/2014/main" id="{25B30E12-F017-98EA-80C7-39718FF7C7B7}"/>
              </a:ext>
            </a:extLst>
          </p:cNvPr>
          <p:cNvSpPr>
            <a:spLocks noGrp="1"/>
          </p:cNvSpPr>
          <p:nvPr>
            <p:ph type="sldNum" sz="quarter" idx="12"/>
          </p:nvPr>
        </p:nvSpPr>
        <p:spPr/>
        <p:txBody>
          <a:bodyPr/>
          <a:lstStyle/>
          <a:p>
            <a:fld id="{6F3806FF-9E51-4331-BB90-F49EFA1FA4FC}" type="slidenum">
              <a:rPr lang="fr-FR" smtClean="0"/>
              <a:t>68</a:t>
            </a:fld>
            <a:endParaRPr lang="fr-FR"/>
          </a:p>
        </p:txBody>
      </p:sp>
    </p:spTree>
    <p:extLst>
      <p:ext uri="{BB962C8B-B14F-4D97-AF65-F5344CB8AC3E}">
        <p14:creationId xmlns:p14="http://schemas.microsoft.com/office/powerpoint/2010/main" val="190794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How much </a:t>
            </a:r>
            <a:r>
              <a:rPr lang="en-GB" dirty="0">
                <a:solidFill>
                  <a:srgbClr val="1891C3"/>
                </a:solidFill>
              </a:rPr>
              <a:t>resources</a:t>
            </a:r>
            <a:r>
              <a:rPr lang="en-GB" dirty="0">
                <a:solidFill>
                  <a:schemeClr val="tx1">
                    <a:lumMod val="75000"/>
                    <a:lumOff val="25000"/>
                  </a:schemeClr>
                </a:solidFill>
              </a:rPr>
              <a:t>?</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Content Placeholder 5">
            <a:extLst>
              <a:ext uri="{FF2B5EF4-FFF2-40B4-BE49-F238E27FC236}">
                <a16:creationId xmlns:a16="http://schemas.microsoft.com/office/drawing/2014/main" id="{A8B938EA-4E2F-F9C1-023C-5BD071589B1C}"/>
              </a:ext>
            </a:extLst>
          </p:cNvPr>
          <p:cNvSpPr>
            <a:spLocks noGrp="1"/>
          </p:cNvSpPr>
          <p:nvPr>
            <p:ph idx="1"/>
          </p:nvPr>
        </p:nvSpPr>
        <p:spPr>
          <a:xfrm>
            <a:off x="838200" y="3307252"/>
            <a:ext cx="10397648" cy="3550747"/>
          </a:xfrm>
        </p:spPr>
        <p:txBody>
          <a:bodyPr>
            <a:normAutofit lnSpcReduction="10000"/>
          </a:bodyPr>
          <a:lstStyle/>
          <a:p>
            <a:r>
              <a:rPr lang="en-US" dirty="0"/>
              <a:t>You may encounter </a:t>
            </a:r>
            <a:r>
              <a:rPr lang="en-US" dirty="0">
                <a:solidFill>
                  <a:srgbClr val="1891C3"/>
                </a:solidFill>
              </a:rPr>
              <a:t>hardware limitations</a:t>
            </a:r>
          </a:p>
          <a:p>
            <a:r>
              <a:rPr lang="en-US" dirty="0"/>
              <a:t>Hard to predict at beginner level</a:t>
            </a:r>
          </a:p>
          <a:p>
            <a:pPr lvl="1"/>
            <a:r>
              <a:rPr lang="en-US" dirty="0"/>
              <a:t>Some data wrangling on medium sized data may be too much for your computer to handle</a:t>
            </a:r>
          </a:p>
          <a:p>
            <a:pPr lvl="1"/>
            <a:r>
              <a:rPr lang="en-US" dirty="0"/>
              <a:t>Or a model (e.g. Random Forest) requires too much resources</a:t>
            </a:r>
          </a:p>
          <a:p>
            <a:r>
              <a:rPr lang="en-US" dirty="0"/>
              <a:t>How to solve?</a:t>
            </a:r>
          </a:p>
          <a:p>
            <a:pPr lvl="1"/>
            <a:r>
              <a:rPr lang="en-US" dirty="0"/>
              <a:t>Ask for a beefier computer (easiest solution, but costly)</a:t>
            </a:r>
          </a:p>
          <a:p>
            <a:pPr lvl="1"/>
            <a:r>
              <a:rPr lang="en-US" dirty="0"/>
              <a:t>Choose the right language &amp; packages, write better code (</a:t>
            </a:r>
            <a:r>
              <a:rPr lang="en-US" dirty="0" err="1"/>
              <a:t>cf</a:t>
            </a:r>
            <a:r>
              <a:rPr lang="en-US" dirty="0"/>
              <a:t> chapter III)</a:t>
            </a:r>
          </a:p>
          <a:p>
            <a:pPr lvl="1"/>
            <a:r>
              <a:rPr lang="en-US" dirty="0"/>
              <a:t>Cloud computing (for Big Data)</a:t>
            </a:r>
          </a:p>
        </p:txBody>
      </p:sp>
      <p:pic>
        <p:nvPicPr>
          <p:cNvPr id="7" name="Image 6">
            <a:extLst>
              <a:ext uri="{FF2B5EF4-FFF2-40B4-BE49-F238E27FC236}">
                <a16:creationId xmlns:a16="http://schemas.microsoft.com/office/drawing/2014/main" id="{42C17D5C-08D9-0C22-07D5-086A37CFA5BB}"/>
              </a:ext>
            </a:extLst>
          </p:cNvPr>
          <p:cNvPicPr>
            <a:picLocks noChangeAspect="1"/>
          </p:cNvPicPr>
          <p:nvPr/>
        </p:nvPicPr>
        <p:blipFill rotWithShape="1">
          <a:blip r:embed="rId4"/>
          <a:srcRect l="2099"/>
          <a:stretch/>
        </p:blipFill>
        <p:spPr>
          <a:xfrm>
            <a:off x="956152" y="1527175"/>
            <a:ext cx="7105650" cy="1057275"/>
          </a:xfrm>
          <a:prstGeom prst="rect">
            <a:avLst/>
          </a:prstGeom>
        </p:spPr>
      </p:pic>
      <p:sp>
        <p:nvSpPr>
          <p:cNvPr id="8" name="Content Placeholder 5">
            <a:extLst>
              <a:ext uri="{FF2B5EF4-FFF2-40B4-BE49-F238E27FC236}">
                <a16:creationId xmlns:a16="http://schemas.microsoft.com/office/drawing/2014/main" id="{1C6C4B8C-6ED5-9A8D-6F1E-8A081222B347}"/>
              </a:ext>
            </a:extLst>
          </p:cNvPr>
          <p:cNvSpPr txBox="1">
            <a:spLocks/>
          </p:cNvSpPr>
          <p:nvPr/>
        </p:nvSpPr>
        <p:spPr>
          <a:xfrm>
            <a:off x="990600" y="2656987"/>
            <a:ext cx="10397648" cy="4657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latin typeface="Esteban" panose="020B0604020202020204" charset="0"/>
              </a:rPr>
              <a:t>Panicked data scientist who found out the hard way their data is too big</a:t>
            </a:r>
          </a:p>
        </p:txBody>
      </p:sp>
      <p:sp>
        <p:nvSpPr>
          <p:cNvPr id="5" name="Espace réservé du numéro de diapositive 4">
            <a:extLst>
              <a:ext uri="{FF2B5EF4-FFF2-40B4-BE49-F238E27FC236}">
                <a16:creationId xmlns:a16="http://schemas.microsoft.com/office/drawing/2014/main" id="{B4EE7DEB-6316-1FFF-8BD7-8F6658F536D7}"/>
              </a:ext>
            </a:extLst>
          </p:cNvPr>
          <p:cNvSpPr>
            <a:spLocks noGrp="1"/>
          </p:cNvSpPr>
          <p:nvPr>
            <p:ph type="sldNum" sz="quarter" idx="12"/>
          </p:nvPr>
        </p:nvSpPr>
        <p:spPr/>
        <p:txBody>
          <a:bodyPr/>
          <a:lstStyle/>
          <a:p>
            <a:fld id="{6F3806FF-9E51-4331-BB90-F49EFA1FA4FC}" type="slidenum">
              <a:rPr lang="fr-FR" smtClean="0"/>
              <a:t>69</a:t>
            </a:fld>
            <a:endParaRPr lang="fr-FR"/>
          </a:p>
        </p:txBody>
      </p:sp>
    </p:spTree>
    <p:extLst>
      <p:ext uri="{BB962C8B-B14F-4D97-AF65-F5344CB8AC3E}">
        <p14:creationId xmlns:p14="http://schemas.microsoft.com/office/powerpoint/2010/main" val="1677325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0863EF-CCC5-BA61-5C0D-5EBCED919E14}"/>
            </a:ext>
          </a:extLst>
        </p:cNvPr>
        <p:cNvGrpSpPr/>
        <p:nvPr/>
      </p:nvGrpSpPr>
      <p:grpSpPr>
        <a:xfrm>
          <a:off x="0" y="0"/>
          <a:ext cx="0" cy="0"/>
          <a:chOff x="0" y="0"/>
          <a:chExt cx="0" cy="0"/>
        </a:xfrm>
      </p:grpSpPr>
      <p:pic>
        <p:nvPicPr>
          <p:cNvPr id="10" name="Picture 9" descr="A blue and black background&#10;&#10;Description automatically generated">
            <a:extLst>
              <a:ext uri="{FF2B5EF4-FFF2-40B4-BE49-F238E27FC236}">
                <a16:creationId xmlns:a16="http://schemas.microsoft.com/office/drawing/2014/main" id="{9266475C-0E71-0139-C12C-42FB7CF3EE2F}"/>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2" name="Title 1">
            <a:extLst>
              <a:ext uri="{FF2B5EF4-FFF2-40B4-BE49-F238E27FC236}">
                <a16:creationId xmlns:a16="http://schemas.microsoft.com/office/drawing/2014/main" id="{C9935FBB-1311-019A-C934-389908ACFAA1}"/>
              </a:ext>
            </a:extLst>
          </p:cNvPr>
          <p:cNvSpPr>
            <a:spLocks noGrp="1"/>
          </p:cNvSpPr>
          <p:nvPr>
            <p:ph type="title"/>
          </p:nvPr>
        </p:nvSpPr>
        <p:spPr/>
        <p:txBody>
          <a:bodyPr/>
          <a:lstStyle/>
          <a:p>
            <a:r>
              <a:rPr lang="en-GB" dirty="0"/>
              <a:t>Stuff I have worked on</a:t>
            </a:r>
          </a:p>
        </p:txBody>
      </p:sp>
      <p:sp>
        <p:nvSpPr>
          <p:cNvPr id="3" name="Espace réservé du numéro de diapositive 2">
            <a:extLst>
              <a:ext uri="{FF2B5EF4-FFF2-40B4-BE49-F238E27FC236}">
                <a16:creationId xmlns:a16="http://schemas.microsoft.com/office/drawing/2014/main" id="{5D2C0A15-8557-5BD6-A06A-99DBD7A8B86D}"/>
              </a:ext>
            </a:extLst>
          </p:cNvPr>
          <p:cNvSpPr>
            <a:spLocks noGrp="1"/>
          </p:cNvSpPr>
          <p:nvPr>
            <p:ph type="sldNum" sz="quarter" idx="12"/>
          </p:nvPr>
        </p:nvSpPr>
        <p:spPr/>
        <p:txBody>
          <a:bodyPr/>
          <a:lstStyle/>
          <a:p>
            <a:fld id="{6F3806FF-9E51-4331-BB90-F49EFA1FA4FC}" type="slidenum">
              <a:rPr lang="fr-FR" smtClean="0"/>
              <a:t>7</a:t>
            </a:fld>
            <a:endParaRPr lang="fr-FR"/>
          </a:p>
        </p:txBody>
      </p:sp>
      <p:pic>
        <p:nvPicPr>
          <p:cNvPr id="7" name="Espace réservé du contenu 6" descr="Une image contenant Police, texte, logo, Graphique&#10;&#10;Le contenu généré par l’IA peut être incorrect.">
            <a:extLst>
              <a:ext uri="{FF2B5EF4-FFF2-40B4-BE49-F238E27FC236}">
                <a16:creationId xmlns:a16="http://schemas.microsoft.com/office/drawing/2014/main" id="{574F8539-02B2-022F-8F87-E97BBBF54676}"/>
              </a:ext>
            </a:extLst>
          </p:cNvPr>
          <p:cNvPicPr>
            <a:picLocks noGrp="1" noChangeAspect="1"/>
          </p:cNvPicPr>
          <p:nvPr>
            <p:ph idx="1"/>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111836" y="365125"/>
            <a:ext cx="3241964" cy="1440873"/>
          </a:xfrm>
        </p:spPr>
      </p:pic>
      <p:sp>
        <p:nvSpPr>
          <p:cNvPr id="9" name="Content Placeholder 7">
            <a:extLst>
              <a:ext uri="{FF2B5EF4-FFF2-40B4-BE49-F238E27FC236}">
                <a16:creationId xmlns:a16="http://schemas.microsoft.com/office/drawing/2014/main" id="{69248DBB-5B9E-25C6-4CE7-9005131AEADB}"/>
              </a:ext>
            </a:extLst>
          </p:cNvPr>
          <p:cNvSpPr txBox="1">
            <a:spLocks/>
          </p:cNvSpPr>
          <p:nvPr/>
        </p:nvSpPr>
        <p:spPr>
          <a:xfrm>
            <a:off x="838200" y="1825624"/>
            <a:ext cx="10934700" cy="47847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noProof="0" dirty="0">
                <a:solidFill>
                  <a:srgbClr val="1891C3"/>
                </a:solidFill>
              </a:rPr>
              <a:t>Big databases:</a:t>
            </a:r>
          </a:p>
          <a:p>
            <a:pPr lvl="1"/>
            <a:r>
              <a:rPr lang="en-GB" noProof="0" dirty="0"/>
              <a:t>RPU + PMSI: all hospital and emergency stays in France</a:t>
            </a:r>
          </a:p>
          <a:p>
            <a:pPr lvl="1"/>
            <a:r>
              <a:rPr lang="en-GB" noProof="0" dirty="0"/>
              <a:t>SNDS: biggest healthcare database in France (and Europe?), it contains all medical reimbursements, patient and physician data (+ other things) in the country. Some tables easily get billions of new rows every year</a:t>
            </a:r>
          </a:p>
        </p:txBody>
      </p:sp>
    </p:spTree>
    <p:extLst>
      <p:ext uri="{BB962C8B-B14F-4D97-AF65-F5344CB8AC3E}">
        <p14:creationId xmlns:p14="http://schemas.microsoft.com/office/powerpoint/2010/main" val="220161848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programming language? (1)</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r>
              <a:rPr lang="en-US" dirty="0"/>
              <a:t>As a beginner, if you have the choice, use the one you are the most comfortable with…</a:t>
            </a:r>
          </a:p>
          <a:p>
            <a:r>
              <a:rPr lang="en-US" dirty="0"/>
              <a:t>But you won’t always have the luxury of choosing:</a:t>
            </a:r>
          </a:p>
          <a:p>
            <a:pPr lvl="1"/>
            <a:r>
              <a:rPr lang="en-US" dirty="0"/>
              <a:t>Some models </a:t>
            </a:r>
            <a:r>
              <a:rPr lang="en-US" dirty="0">
                <a:solidFill>
                  <a:srgbClr val="7F7DB0"/>
                </a:solidFill>
              </a:rPr>
              <a:t>may not be implemented</a:t>
            </a:r>
            <a:r>
              <a:rPr lang="en-US" dirty="0"/>
              <a:t> (or implementable) in the language of your choosing</a:t>
            </a:r>
          </a:p>
          <a:p>
            <a:pPr lvl="1"/>
            <a:r>
              <a:rPr lang="en-US" dirty="0"/>
              <a:t>The language </a:t>
            </a:r>
            <a:r>
              <a:rPr lang="en-US" dirty="0">
                <a:solidFill>
                  <a:srgbClr val="7F7DB0"/>
                </a:solidFill>
              </a:rPr>
              <a:t>may not be suited </a:t>
            </a:r>
            <a:r>
              <a:rPr lang="en-US" dirty="0"/>
              <a:t>for what you want to do</a:t>
            </a:r>
          </a:p>
          <a:p>
            <a:pPr lvl="1"/>
            <a:r>
              <a:rPr lang="en-US" dirty="0"/>
              <a:t>You may be working on virtual environments </a:t>
            </a:r>
            <a:r>
              <a:rPr lang="en-US" dirty="0">
                <a:solidFill>
                  <a:srgbClr val="7F7DB0"/>
                </a:solidFill>
              </a:rPr>
              <a:t>that only have specific programming languages</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Espace réservé du numéro de diapositive 2">
            <a:extLst>
              <a:ext uri="{FF2B5EF4-FFF2-40B4-BE49-F238E27FC236}">
                <a16:creationId xmlns:a16="http://schemas.microsoft.com/office/drawing/2014/main" id="{63A97039-809D-AA30-32CE-1FB51C0C1696}"/>
              </a:ext>
            </a:extLst>
          </p:cNvPr>
          <p:cNvSpPr>
            <a:spLocks noGrp="1"/>
          </p:cNvSpPr>
          <p:nvPr>
            <p:ph type="sldNum" sz="quarter" idx="12"/>
          </p:nvPr>
        </p:nvSpPr>
        <p:spPr/>
        <p:txBody>
          <a:bodyPr/>
          <a:lstStyle/>
          <a:p>
            <a:fld id="{6F3806FF-9E51-4331-BB90-F49EFA1FA4FC}" type="slidenum">
              <a:rPr lang="fr-FR" smtClean="0"/>
              <a:t>70</a:t>
            </a:fld>
            <a:endParaRPr lang="fr-FR"/>
          </a:p>
        </p:txBody>
      </p:sp>
    </p:spTree>
    <p:extLst>
      <p:ext uri="{BB962C8B-B14F-4D97-AF65-F5344CB8AC3E}">
        <p14:creationId xmlns:p14="http://schemas.microsoft.com/office/powerpoint/2010/main" val="2451529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Popular languages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8" name="Image 7">
            <a:extLst>
              <a:ext uri="{FF2B5EF4-FFF2-40B4-BE49-F238E27FC236}">
                <a16:creationId xmlns:a16="http://schemas.microsoft.com/office/drawing/2014/main" id="{2E50452A-A76D-0CD9-1920-7CA29AF758BD}"/>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38200" y="1466665"/>
            <a:ext cx="6226290" cy="3947504"/>
          </a:xfrm>
          <a:prstGeom prst="rect">
            <a:avLst/>
          </a:prstGeom>
        </p:spPr>
      </p:pic>
      <p:sp>
        <p:nvSpPr>
          <p:cNvPr id="10" name="Content Placeholder 5">
            <a:extLst>
              <a:ext uri="{FF2B5EF4-FFF2-40B4-BE49-F238E27FC236}">
                <a16:creationId xmlns:a16="http://schemas.microsoft.com/office/drawing/2014/main" id="{63F181B1-26FA-F5A8-C7C3-E2A97893FC51}"/>
              </a:ext>
            </a:extLst>
          </p:cNvPr>
          <p:cNvSpPr>
            <a:spLocks noGrp="1"/>
          </p:cNvSpPr>
          <p:nvPr>
            <p:ph idx="1"/>
          </p:nvPr>
        </p:nvSpPr>
        <p:spPr>
          <a:xfrm>
            <a:off x="990600" y="5449999"/>
            <a:ext cx="3650411" cy="415331"/>
          </a:xfrm>
        </p:spPr>
        <p:txBody>
          <a:bodyPr>
            <a:normAutofit/>
          </a:bodyPr>
          <a:lstStyle/>
          <a:p>
            <a:pPr marL="0" indent="0">
              <a:buNone/>
            </a:pPr>
            <a:r>
              <a:rPr lang="en-US" sz="1200" dirty="0" err="1"/>
              <a:t>Stackoverflow</a:t>
            </a:r>
            <a:r>
              <a:rPr lang="en-US" sz="1200" dirty="0"/>
              <a:t> Developer Survey 2017</a:t>
            </a:r>
          </a:p>
        </p:txBody>
      </p:sp>
      <p:sp>
        <p:nvSpPr>
          <p:cNvPr id="13" name="ZoneTexte 12">
            <a:extLst>
              <a:ext uri="{FF2B5EF4-FFF2-40B4-BE49-F238E27FC236}">
                <a16:creationId xmlns:a16="http://schemas.microsoft.com/office/drawing/2014/main" id="{490648C3-B5B4-9486-5440-726DDBBA8905}"/>
              </a:ext>
            </a:extLst>
          </p:cNvPr>
          <p:cNvSpPr txBox="1"/>
          <p:nvPr/>
        </p:nvSpPr>
        <p:spPr>
          <a:xfrm>
            <a:off x="1865461" y="2536166"/>
            <a:ext cx="480924" cy="307777"/>
          </a:xfrm>
          <a:prstGeom prst="rect">
            <a:avLst/>
          </a:prstGeom>
          <a:noFill/>
        </p:spPr>
        <p:txBody>
          <a:bodyPr wrap="square">
            <a:spAutoFit/>
          </a:bodyPr>
          <a:lstStyle/>
          <a:p>
            <a:r>
              <a:rPr lang="fr-FR" sz="1400" dirty="0"/>
              <a:t>🤔</a:t>
            </a:r>
          </a:p>
        </p:txBody>
      </p:sp>
      <p:sp>
        <p:nvSpPr>
          <p:cNvPr id="14" name="ZoneTexte 13">
            <a:extLst>
              <a:ext uri="{FF2B5EF4-FFF2-40B4-BE49-F238E27FC236}">
                <a16:creationId xmlns:a16="http://schemas.microsoft.com/office/drawing/2014/main" id="{B5E592E1-459F-B2D2-22CF-FFC5AC562399}"/>
              </a:ext>
            </a:extLst>
          </p:cNvPr>
          <p:cNvSpPr txBox="1"/>
          <p:nvPr/>
        </p:nvSpPr>
        <p:spPr>
          <a:xfrm>
            <a:off x="1673525" y="4448354"/>
            <a:ext cx="1000664" cy="307777"/>
          </a:xfrm>
          <a:prstGeom prst="rect">
            <a:avLst/>
          </a:prstGeom>
          <a:noFill/>
        </p:spPr>
        <p:txBody>
          <a:bodyPr wrap="square">
            <a:spAutoFit/>
          </a:bodyPr>
          <a:lstStyle/>
          <a:p>
            <a:r>
              <a:rPr lang="fr-FR" sz="1400" dirty="0"/>
              <a:t>🤔🤔🤔</a:t>
            </a:r>
          </a:p>
        </p:txBody>
      </p:sp>
      <mc:AlternateContent xmlns:mc="http://schemas.openxmlformats.org/markup-compatibility/2006" xmlns:p14="http://schemas.microsoft.com/office/powerpoint/2010/main">
        <mc:Choice Requires="p14">
          <p:contentPart p14:bwMode="auto" r:id="rId5">
            <p14:nvContentPartPr>
              <p14:cNvPr id="17" name="Encre 16">
                <a:extLst>
                  <a:ext uri="{FF2B5EF4-FFF2-40B4-BE49-F238E27FC236}">
                    <a16:creationId xmlns:a16="http://schemas.microsoft.com/office/drawing/2014/main" id="{CCA571E7-42AE-471E-E49D-B1B24138F891}"/>
                  </a:ext>
                </a:extLst>
              </p14:cNvPr>
              <p14:cNvContentPartPr/>
              <p14:nvPr/>
            </p14:nvContentPartPr>
            <p14:xfrm>
              <a:off x="2674060" y="3027240"/>
              <a:ext cx="275400" cy="10080"/>
            </p14:xfrm>
          </p:contentPart>
        </mc:Choice>
        <mc:Fallback xmlns="">
          <p:pic>
            <p:nvPicPr>
              <p:cNvPr id="17" name="Encre 16">
                <a:extLst>
                  <a:ext uri="{FF2B5EF4-FFF2-40B4-BE49-F238E27FC236}">
                    <a16:creationId xmlns:a16="http://schemas.microsoft.com/office/drawing/2014/main" id="{CCA571E7-42AE-471E-E49D-B1B24138F891}"/>
                  </a:ext>
                </a:extLst>
              </p:cNvPr>
              <p:cNvPicPr/>
              <p:nvPr/>
            </p:nvPicPr>
            <p:blipFill>
              <a:blip r:embed="rId6"/>
              <a:stretch>
                <a:fillRect/>
              </a:stretch>
            </p:blipFill>
            <p:spPr>
              <a:xfrm>
                <a:off x="2620060" y="2919240"/>
                <a:ext cx="38304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8" name="Encre 17">
                <a:extLst>
                  <a:ext uri="{FF2B5EF4-FFF2-40B4-BE49-F238E27FC236}">
                    <a16:creationId xmlns:a16="http://schemas.microsoft.com/office/drawing/2014/main" id="{95599CA6-6493-D61D-210F-62135C540B92}"/>
                  </a:ext>
                </a:extLst>
              </p14:cNvPr>
              <p14:cNvContentPartPr/>
              <p14:nvPr/>
            </p14:nvContentPartPr>
            <p14:xfrm>
              <a:off x="2536180" y="3329280"/>
              <a:ext cx="430920" cy="9360"/>
            </p14:xfrm>
          </p:contentPart>
        </mc:Choice>
        <mc:Fallback xmlns="">
          <p:pic>
            <p:nvPicPr>
              <p:cNvPr id="18" name="Encre 17">
                <a:extLst>
                  <a:ext uri="{FF2B5EF4-FFF2-40B4-BE49-F238E27FC236}">
                    <a16:creationId xmlns:a16="http://schemas.microsoft.com/office/drawing/2014/main" id="{95599CA6-6493-D61D-210F-62135C540B92}"/>
                  </a:ext>
                </a:extLst>
              </p:cNvPr>
              <p:cNvPicPr/>
              <p:nvPr/>
            </p:nvPicPr>
            <p:blipFill>
              <a:blip r:embed="rId8"/>
              <a:stretch>
                <a:fillRect/>
              </a:stretch>
            </p:blipFill>
            <p:spPr>
              <a:xfrm>
                <a:off x="2482180" y="3221640"/>
                <a:ext cx="538560" cy="225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Encre 18">
                <a:extLst>
                  <a:ext uri="{FF2B5EF4-FFF2-40B4-BE49-F238E27FC236}">
                    <a16:creationId xmlns:a16="http://schemas.microsoft.com/office/drawing/2014/main" id="{CA4A12DC-FE0F-AD89-01AF-673D4219DBED}"/>
                  </a:ext>
                </a:extLst>
              </p14:cNvPr>
              <p14:cNvContentPartPr/>
              <p14:nvPr/>
            </p14:nvContentPartPr>
            <p14:xfrm>
              <a:off x="2820580" y="5218920"/>
              <a:ext cx="120240" cy="360"/>
            </p14:xfrm>
          </p:contentPart>
        </mc:Choice>
        <mc:Fallback xmlns="">
          <p:pic>
            <p:nvPicPr>
              <p:cNvPr id="19" name="Encre 18">
                <a:extLst>
                  <a:ext uri="{FF2B5EF4-FFF2-40B4-BE49-F238E27FC236}">
                    <a16:creationId xmlns:a16="http://schemas.microsoft.com/office/drawing/2014/main" id="{CA4A12DC-FE0F-AD89-01AF-673D4219DBED}"/>
                  </a:ext>
                </a:extLst>
              </p:cNvPr>
              <p:cNvPicPr/>
              <p:nvPr/>
            </p:nvPicPr>
            <p:blipFill>
              <a:blip r:embed="rId10"/>
              <a:stretch>
                <a:fillRect/>
              </a:stretch>
            </p:blipFill>
            <p:spPr>
              <a:xfrm>
                <a:off x="2766940" y="5110920"/>
                <a:ext cx="2278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2" name="Encre 21">
                <a:extLst>
                  <a:ext uri="{FF2B5EF4-FFF2-40B4-BE49-F238E27FC236}">
                    <a16:creationId xmlns:a16="http://schemas.microsoft.com/office/drawing/2014/main" id="{030ADE1E-4A2F-8E10-0266-131A8F870542}"/>
                  </a:ext>
                </a:extLst>
              </p14:cNvPr>
              <p14:cNvContentPartPr/>
              <p14:nvPr/>
            </p14:nvContentPartPr>
            <p14:xfrm>
              <a:off x="2811940" y="4925160"/>
              <a:ext cx="144360" cy="9720"/>
            </p14:xfrm>
          </p:contentPart>
        </mc:Choice>
        <mc:Fallback xmlns="">
          <p:pic>
            <p:nvPicPr>
              <p:cNvPr id="22" name="Encre 21">
                <a:extLst>
                  <a:ext uri="{FF2B5EF4-FFF2-40B4-BE49-F238E27FC236}">
                    <a16:creationId xmlns:a16="http://schemas.microsoft.com/office/drawing/2014/main" id="{030ADE1E-4A2F-8E10-0266-131A8F870542}"/>
                  </a:ext>
                </a:extLst>
              </p:cNvPr>
              <p:cNvPicPr/>
              <p:nvPr/>
            </p:nvPicPr>
            <p:blipFill>
              <a:blip r:embed="rId12"/>
              <a:stretch>
                <a:fillRect/>
              </a:stretch>
            </p:blipFill>
            <p:spPr>
              <a:xfrm>
                <a:off x="2757940" y="4817160"/>
                <a:ext cx="252000" cy="2253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5" name="Encre 24">
                <a:extLst>
                  <a:ext uri="{FF2B5EF4-FFF2-40B4-BE49-F238E27FC236}">
                    <a16:creationId xmlns:a16="http://schemas.microsoft.com/office/drawing/2014/main" id="{131B81BC-FBA7-0E53-8B21-45ACD5B6845C}"/>
                  </a:ext>
                </a:extLst>
              </p14:cNvPr>
              <p14:cNvContentPartPr/>
              <p14:nvPr/>
            </p14:nvContentPartPr>
            <p14:xfrm>
              <a:off x="2665420" y="4295880"/>
              <a:ext cx="241920" cy="360"/>
            </p14:xfrm>
          </p:contentPart>
        </mc:Choice>
        <mc:Fallback xmlns="">
          <p:pic>
            <p:nvPicPr>
              <p:cNvPr id="25" name="Encre 24">
                <a:extLst>
                  <a:ext uri="{FF2B5EF4-FFF2-40B4-BE49-F238E27FC236}">
                    <a16:creationId xmlns:a16="http://schemas.microsoft.com/office/drawing/2014/main" id="{131B81BC-FBA7-0E53-8B21-45ACD5B6845C}"/>
                  </a:ext>
                </a:extLst>
              </p:cNvPr>
              <p:cNvPicPr/>
              <p:nvPr/>
            </p:nvPicPr>
            <p:blipFill>
              <a:blip r:embed="rId14"/>
              <a:stretch>
                <a:fillRect/>
              </a:stretch>
            </p:blipFill>
            <p:spPr>
              <a:xfrm>
                <a:off x="2611780" y="4187880"/>
                <a:ext cx="349560" cy="216000"/>
              </a:xfrm>
              <a:prstGeom prst="rect">
                <a:avLst/>
              </a:prstGeom>
            </p:spPr>
          </p:pic>
        </mc:Fallback>
      </mc:AlternateContent>
      <p:sp>
        <p:nvSpPr>
          <p:cNvPr id="26" name="Content Placeholder 5">
            <a:extLst>
              <a:ext uri="{FF2B5EF4-FFF2-40B4-BE49-F238E27FC236}">
                <a16:creationId xmlns:a16="http://schemas.microsoft.com/office/drawing/2014/main" id="{5436E0C4-23FA-440D-98DD-74EB2CB83C33}"/>
              </a:ext>
            </a:extLst>
          </p:cNvPr>
          <p:cNvSpPr txBox="1">
            <a:spLocks/>
          </p:cNvSpPr>
          <p:nvPr/>
        </p:nvSpPr>
        <p:spPr>
          <a:xfrm>
            <a:off x="7280694" y="1781784"/>
            <a:ext cx="4891664"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No real studies (afaik) on the most used languages among data scientists</a:t>
            </a:r>
          </a:p>
          <a:p>
            <a:r>
              <a:rPr lang="en-US" dirty="0"/>
              <a:t>Usually R/Python, with other languages being more situational</a:t>
            </a:r>
          </a:p>
          <a:p>
            <a:pPr marL="0" indent="0">
              <a:buNone/>
            </a:pPr>
            <a:endParaRPr lang="en-US" dirty="0">
              <a:solidFill>
                <a:srgbClr val="7F7DB0"/>
              </a:solidFill>
            </a:endParaRPr>
          </a:p>
        </p:txBody>
      </p:sp>
      <p:sp>
        <p:nvSpPr>
          <p:cNvPr id="3" name="Espace réservé du numéro de diapositive 2">
            <a:extLst>
              <a:ext uri="{FF2B5EF4-FFF2-40B4-BE49-F238E27FC236}">
                <a16:creationId xmlns:a16="http://schemas.microsoft.com/office/drawing/2014/main" id="{EFBFB5C9-005A-515A-28D3-E0F7ACDAFA4F}"/>
              </a:ext>
            </a:extLst>
          </p:cNvPr>
          <p:cNvSpPr>
            <a:spLocks noGrp="1"/>
          </p:cNvSpPr>
          <p:nvPr>
            <p:ph type="sldNum" sz="quarter" idx="12"/>
          </p:nvPr>
        </p:nvSpPr>
        <p:spPr/>
        <p:txBody>
          <a:bodyPr/>
          <a:lstStyle/>
          <a:p>
            <a:fld id="{6F3806FF-9E51-4331-BB90-F49EFA1FA4FC}" type="slidenum">
              <a:rPr lang="fr-FR" smtClean="0"/>
              <a:t>71</a:t>
            </a:fld>
            <a:endParaRPr lang="fr-FR"/>
          </a:p>
        </p:txBody>
      </p:sp>
    </p:spTree>
    <p:extLst>
      <p:ext uri="{BB962C8B-B14F-4D97-AF65-F5344CB8AC3E}">
        <p14:creationId xmlns:p14="http://schemas.microsoft.com/office/powerpoint/2010/main" val="4204975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Popular languages: the </a:t>
            </a:r>
            <a:r>
              <a:rPr lang="en-GB" dirty="0">
                <a:solidFill>
                  <a:srgbClr val="7F7DB0"/>
                </a:solidFill>
              </a:rPr>
              <a:t>big</a:t>
            </a:r>
            <a:r>
              <a:rPr lang="en-GB" dirty="0">
                <a:solidFill>
                  <a:schemeClr val="tx1">
                    <a:lumMod val="75000"/>
                    <a:lumOff val="25000"/>
                  </a:schemeClr>
                </a:solidFill>
              </a:rPr>
              <a:t> ones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022E866D-5DB3-851B-919B-8E1A7428FFB8}"/>
              </a:ext>
            </a:extLst>
          </p:cNvPr>
          <p:cNvSpPr>
            <a:spLocks noGrp="1"/>
          </p:cNvSpPr>
          <p:nvPr>
            <p:ph idx="1"/>
          </p:nvPr>
        </p:nvSpPr>
        <p:spPr>
          <a:xfrm>
            <a:off x="838200" y="1825624"/>
            <a:ext cx="10515600" cy="4946111"/>
          </a:xfrm>
        </p:spPr>
        <p:txBody>
          <a:bodyPr>
            <a:normAutofit/>
          </a:bodyPr>
          <a:lstStyle/>
          <a:p>
            <a:r>
              <a:rPr lang="en-GB" dirty="0">
                <a:solidFill>
                  <a:srgbClr val="7F7DB0"/>
                </a:solidFill>
              </a:rPr>
              <a:t>Python</a:t>
            </a:r>
            <a:r>
              <a:rPr lang="en-GB" dirty="0"/>
              <a:t>: good to learn, mostly used for Machine Learning</a:t>
            </a:r>
          </a:p>
          <a:p>
            <a:pPr lvl="1"/>
            <a:r>
              <a:rPr lang="en-GB" dirty="0"/>
              <a:t>Quite limited for stats compared to R (e.g. survey weighting, time series…)</a:t>
            </a:r>
          </a:p>
          <a:p>
            <a:pPr lvl="1"/>
            <a:r>
              <a:rPr lang="en-GB" dirty="0"/>
              <a:t>Outside of stats/ML, used in software engineering</a:t>
            </a:r>
          </a:p>
          <a:p>
            <a:pPr marL="0" indent="0">
              <a:buNone/>
            </a:pPr>
            <a:r>
              <a:rPr lang="en-GB" dirty="0">
                <a:solidFill>
                  <a:srgbClr val="7F7DB0"/>
                </a:solidFill>
              </a:rPr>
              <a:t>   R</a:t>
            </a:r>
            <a:r>
              <a:rPr lang="en-GB" dirty="0"/>
              <a:t>: great for stats, still OK for ML</a:t>
            </a:r>
          </a:p>
          <a:p>
            <a:pPr lvl="1"/>
            <a:r>
              <a:rPr lang="en-GB" dirty="0"/>
              <a:t>Use Python if you want to do Deep Learning or work on textual data</a:t>
            </a:r>
          </a:p>
          <a:p>
            <a:r>
              <a:rPr lang="en-GB" dirty="0"/>
              <a:t>Some data scientists use </a:t>
            </a:r>
            <a:r>
              <a:rPr lang="en-GB" dirty="0">
                <a:solidFill>
                  <a:srgbClr val="7F7DB0"/>
                </a:solidFill>
              </a:rPr>
              <a:t>both</a:t>
            </a:r>
          </a:p>
          <a:p>
            <a:pPr lvl="1"/>
            <a:r>
              <a:rPr lang="en-GB" dirty="0"/>
              <a:t>You could use one as your ‘main’ language, and the other one for specific use cases</a:t>
            </a:r>
          </a:p>
          <a:p>
            <a:r>
              <a:rPr lang="en-GB" dirty="0">
                <a:solidFill>
                  <a:srgbClr val="7F7DB0"/>
                </a:solidFill>
              </a:rPr>
              <a:t>SQL</a:t>
            </a:r>
            <a:r>
              <a:rPr lang="en-GB" dirty="0"/>
              <a:t>: great if you work on big databases</a:t>
            </a:r>
          </a:p>
          <a:p>
            <a:pPr lvl="1"/>
            <a:r>
              <a:rPr lang="en-GB" dirty="0"/>
              <a:t>If you use R, you can get away without knowing too much with </a:t>
            </a:r>
            <a:r>
              <a:rPr lang="en-GB" dirty="0" err="1">
                <a:latin typeface="Fira Code" pitchFamily="1" charset="0"/>
                <a:ea typeface="Fira Code" pitchFamily="1" charset="0"/>
                <a:cs typeface="Fira Code" pitchFamily="1" charset="0"/>
              </a:rPr>
              <a:t>dbplyr</a:t>
            </a:r>
            <a:r>
              <a:rPr lang="en-GB" dirty="0">
                <a:cs typeface="Fira Code" pitchFamily="1" charset="0"/>
              </a:rPr>
              <a:t> (automatically translates </a:t>
            </a:r>
            <a:r>
              <a:rPr lang="en-GB" dirty="0" err="1">
                <a:cs typeface="Fira Code" pitchFamily="1" charset="0"/>
              </a:rPr>
              <a:t>dplyr</a:t>
            </a:r>
            <a:r>
              <a:rPr lang="en-GB" dirty="0">
                <a:cs typeface="Fira Code" pitchFamily="1" charset="0"/>
              </a:rPr>
              <a:t> pipelines to SQL queries)</a:t>
            </a:r>
            <a:endParaRPr lang="en-GB" dirty="0">
              <a:latin typeface="Fira Code" pitchFamily="1" charset="0"/>
              <a:ea typeface="Fira Code" pitchFamily="1" charset="0"/>
              <a:cs typeface="Fira Code" pitchFamily="1" charset="0"/>
            </a:endParaRPr>
          </a:p>
        </p:txBody>
      </p:sp>
      <p:sp>
        <p:nvSpPr>
          <p:cNvPr id="3" name="Espace réservé du numéro de diapositive 2">
            <a:extLst>
              <a:ext uri="{FF2B5EF4-FFF2-40B4-BE49-F238E27FC236}">
                <a16:creationId xmlns:a16="http://schemas.microsoft.com/office/drawing/2014/main" id="{C9A59048-A675-CFAD-566D-ED93E22CA322}"/>
              </a:ext>
            </a:extLst>
          </p:cNvPr>
          <p:cNvSpPr>
            <a:spLocks noGrp="1"/>
          </p:cNvSpPr>
          <p:nvPr>
            <p:ph type="sldNum" sz="quarter" idx="12"/>
          </p:nvPr>
        </p:nvSpPr>
        <p:spPr/>
        <p:txBody>
          <a:bodyPr/>
          <a:lstStyle/>
          <a:p>
            <a:fld id="{6F3806FF-9E51-4331-BB90-F49EFA1FA4FC}" type="slidenum">
              <a:rPr lang="fr-FR" smtClean="0"/>
              <a:t>72</a:t>
            </a:fld>
            <a:endParaRPr lang="fr-FR"/>
          </a:p>
        </p:txBody>
      </p:sp>
      <p:pic>
        <p:nvPicPr>
          <p:cNvPr id="8" name="Picture 7" descr="A blue and yellow snake logo&#10;&#10;Description automatically generated">
            <a:extLst>
              <a:ext uri="{FF2B5EF4-FFF2-40B4-BE49-F238E27FC236}">
                <a16:creationId xmlns:a16="http://schemas.microsoft.com/office/drawing/2014/main" id="{EE558C3D-4E18-0388-C948-9CCDB4FD63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359" y="1775872"/>
            <a:ext cx="624786" cy="685800"/>
          </a:xfrm>
          <a:prstGeom prst="rect">
            <a:avLst/>
          </a:prstGeom>
        </p:spPr>
      </p:pic>
      <p:pic>
        <p:nvPicPr>
          <p:cNvPr id="11" name="Picture 10" descr="A blue and grey logo&#10;&#10;Description automatically generated">
            <a:extLst>
              <a:ext uri="{FF2B5EF4-FFF2-40B4-BE49-F238E27FC236}">
                <a16:creationId xmlns:a16="http://schemas.microsoft.com/office/drawing/2014/main" id="{DC122A02-05D8-DEDC-4C3D-222D72FB96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4745" y="3070860"/>
            <a:ext cx="595932" cy="461848"/>
          </a:xfrm>
          <a:prstGeom prst="rect">
            <a:avLst/>
          </a:prstGeom>
        </p:spPr>
      </p:pic>
    </p:spTree>
    <p:extLst>
      <p:ext uri="{BB962C8B-B14F-4D97-AF65-F5344CB8AC3E}">
        <p14:creationId xmlns:p14="http://schemas.microsoft.com/office/powerpoint/2010/main" val="216608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Popular languages: the </a:t>
            </a:r>
            <a:r>
              <a:rPr lang="en-GB" dirty="0">
                <a:solidFill>
                  <a:srgbClr val="7F7DB0"/>
                </a:solidFill>
              </a:rPr>
              <a:t>paid</a:t>
            </a:r>
            <a:r>
              <a:rPr lang="en-GB" dirty="0">
                <a:solidFill>
                  <a:schemeClr val="tx1">
                    <a:lumMod val="75000"/>
                    <a:lumOff val="25000"/>
                  </a:schemeClr>
                </a:solidFill>
              </a:rPr>
              <a:t> ones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022E866D-5DB3-851B-919B-8E1A7428FFB8}"/>
              </a:ext>
            </a:extLst>
          </p:cNvPr>
          <p:cNvSpPr>
            <a:spLocks noGrp="1"/>
          </p:cNvSpPr>
          <p:nvPr>
            <p:ph idx="1"/>
          </p:nvPr>
        </p:nvSpPr>
        <p:spPr>
          <a:xfrm>
            <a:off x="838200" y="1825625"/>
            <a:ext cx="10515600" cy="5032376"/>
          </a:xfrm>
        </p:spPr>
        <p:txBody>
          <a:bodyPr/>
          <a:lstStyle/>
          <a:p>
            <a:r>
              <a:rPr lang="en-GB" dirty="0">
                <a:solidFill>
                  <a:srgbClr val="FDFBF9"/>
                </a:solidFill>
              </a:rPr>
              <a:t>SAS</a:t>
            </a:r>
          </a:p>
          <a:p>
            <a:pPr lvl="1"/>
            <a:r>
              <a:rPr lang="en-GB" dirty="0">
                <a:solidFill>
                  <a:srgbClr val="7F7DB0"/>
                </a:solidFill>
              </a:rPr>
              <a:t>Good investment </a:t>
            </a:r>
            <a:r>
              <a:rPr lang="en-GB" dirty="0"/>
              <a:t>to learn IF you work in the financial (banks) or healthcare sectors (Contract Research Organisations)</a:t>
            </a:r>
          </a:p>
          <a:p>
            <a:pPr lvl="1"/>
            <a:r>
              <a:rPr lang="en-GB" dirty="0"/>
              <a:t>These are </a:t>
            </a:r>
            <a:r>
              <a:rPr lang="en-GB" dirty="0">
                <a:solidFill>
                  <a:srgbClr val="7F7DB0"/>
                </a:solidFill>
              </a:rPr>
              <a:t>high paying </a:t>
            </a:r>
            <a:r>
              <a:rPr lang="en-GB" dirty="0"/>
              <a:t>jobs; companies have difficulties hiring SAS users</a:t>
            </a:r>
          </a:p>
          <a:p>
            <a:pPr lvl="1"/>
            <a:r>
              <a:rPr lang="en-GB" dirty="0"/>
              <a:t>Not that useful elsewhere: syntax is clunky and obsolete, lack of commonly available tools in other IDEs (debugger, GitHub integration…), VERY expensive</a:t>
            </a:r>
          </a:p>
          <a:p>
            <a:pPr lvl="1"/>
            <a:r>
              <a:rPr lang="en-GB" dirty="0"/>
              <a:t>Opinionated take: your lecturer expects SAS usage to decrease as companies try to cut costs, there is a trend of migrating from SAS </a:t>
            </a:r>
            <a:r>
              <a:rPr lang="en-GB" dirty="0">
                <a:sym typeface="Wingdings" panose="05000000000000000000" pitchFamily="2" charset="2"/>
              </a:rPr>
              <a:t> R.</a:t>
            </a:r>
            <a:endParaRPr lang="en-GB" dirty="0"/>
          </a:p>
          <a:p>
            <a:r>
              <a:rPr lang="en-GB" dirty="0"/>
              <a:t>Stata, SPSS, </a:t>
            </a:r>
            <a:r>
              <a:rPr lang="en-GB" dirty="0" err="1"/>
              <a:t>MatLab</a:t>
            </a:r>
            <a:r>
              <a:rPr lang="en-GB" dirty="0"/>
              <a:t>…</a:t>
            </a:r>
          </a:p>
          <a:p>
            <a:pPr lvl="1"/>
            <a:r>
              <a:rPr lang="en-GB" dirty="0"/>
              <a:t>Don’t bother, very rarely asked in job offers</a:t>
            </a:r>
          </a:p>
          <a:p>
            <a:pPr lvl="1"/>
            <a:r>
              <a:rPr lang="en-GB" dirty="0"/>
              <a:t>Some statistical software (e.g. Stata) may have econometric models still not developed in R, so their use may be situational</a:t>
            </a:r>
          </a:p>
        </p:txBody>
      </p:sp>
      <p:sp>
        <p:nvSpPr>
          <p:cNvPr id="3" name="Espace réservé du numéro de diapositive 2">
            <a:extLst>
              <a:ext uri="{FF2B5EF4-FFF2-40B4-BE49-F238E27FC236}">
                <a16:creationId xmlns:a16="http://schemas.microsoft.com/office/drawing/2014/main" id="{77F4F3E5-58E0-74C7-17A4-C74DB26F7462}"/>
              </a:ext>
            </a:extLst>
          </p:cNvPr>
          <p:cNvSpPr>
            <a:spLocks noGrp="1"/>
          </p:cNvSpPr>
          <p:nvPr>
            <p:ph type="sldNum" sz="quarter" idx="12"/>
          </p:nvPr>
        </p:nvSpPr>
        <p:spPr/>
        <p:txBody>
          <a:bodyPr/>
          <a:lstStyle/>
          <a:p>
            <a:fld id="{6F3806FF-9E51-4331-BB90-F49EFA1FA4FC}" type="slidenum">
              <a:rPr lang="fr-FR" smtClean="0"/>
              <a:t>73</a:t>
            </a:fld>
            <a:endParaRPr lang="fr-FR"/>
          </a:p>
        </p:txBody>
      </p:sp>
      <p:pic>
        <p:nvPicPr>
          <p:cNvPr id="8" name="Picture 7" descr="A black background with a black square&#10;&#10;Description automatically generated with medium confidence">
            <a:extLst>
              <a:ext uri="{FF2B5EF4-FFF2-40B4-BE49-F238E27FC236}">
                <a16:creationId xmlns:a16="http://schemas.microsoft.com/office/drawing/2014/main" id="{6BCA6BF5-59DC-5A34-BE25-3402DFDF49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3752" y="1794234"/>
            <a:ext cx="1274700" cy="523158"/>
          </a:xfrm>
          <a:prstGeom prst="rect">
            <a:avLst/>
          </a:prstGeom>
        </p:spPr>
      </p:pic>
    </p:spTree>
    <p:extLst>
      <p:ext uri="{BB962C8B-B14F-4D97-AF65-F5344CB8AC3E}">
        <p14:creationId xmlns:p14="http://schemas.microsoft.com/office/powerpoint/2010/main" val="328752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Rising</a:t>
            </a:r>
            <a:r>
              <a:rPr lang="en-GB" dirty="0">
                <a:solidFill>
                  <a:schemeClr val="tx1">
                    <a:lumMod val="75000"/>
                    <a:lumOff val="25000"/>
                  </a:schemeClr>
                </a:solidFill>
              </a:rPr>
              <a:t> languages?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022E866D-5DB3-851B-919B-8E1A7428FFB8}"/>
              </a:ext>
            </a:extLst>
          </p:cNvPr>
          <p:cNvSpPr>
            <a:spLocks noGrp="1"/>
          </p:cNvSpPr>
          <p:nvPr>
            <p:ph idx="1"/>
          </p:nvPr>
        </p:nvSpPr>
        <p:spPr/>
        <p:txBody>
          <a:bodyPr/>
          <a:lstStyle/>
          <a:p>
            <a:r>
              <a:rPr lang="en-GB" dirty="0"/>
              <a:t>Julia, Rust, Go…</a:t>
            </a:r>
            <a:endParaRPr lang="en-GB" dirty="0">
              <a:latin typeface="Fira Code" pitchFamily="1" charset="0"/>
              <a:ea typeface="Fira Code" pitchFamily="1" charset="0"/>
              <a:cs typeface="Fira Code" pitchFamily="1" charset="0"/>
            </a:endParaRPr>
          </a:p>
          <a:p>
            <a:r>
              <a:rPr lang="en-GB" dirty="0"/>
              <a:t>Some popularity for these languages in the data science community (especially Julia)</a:t>
            </a:r>
          </a:p>
          <a:p>
            <a:pPr lvl="1"/>
            <a:r>
              <a:rPr lang="en-GB" dirty="0"/>
              <a:t>Considered to be </a:t>
            </a:r>
            <a:r>
              <a:rPr lang="en-GB" dirty="0">
                <a:solidFill>
                  <a:srgbClr val="7F7DB0"/>
                </a:solidFill>
              </a:rPr>
              <a:t>very performant</a:t>
            </a:r>
          </a:p>
          <a:p>
            <a:pPr lvl="1"/>
            <a:r>
              <a:rPr lang="en-GB" dirty="0"/>
              <a:t>These languages are </a:t>
            </a:r>
            <a:r>
              <a:rPr lang="en-GB" dirty="0">
                <a:solidFill>
                  <a:srgbClr val="7F7DB0"/>
                </a:solidFill>
              </a:rPr>
              <a:t>young</a:t>
            </a:r>
            <a:r>
              <a:rPr lang="en-GB" dirty="0"/>
              <a:t> (Julia came in 2012, while R/Python have been here for ~30 years), as are their ecosystems of packages</a:t>
            </a:r>
          </a:p>
          <a:p>
            <a:r>
              <a:rPr lang="en-GB" dirty="0"/>
              <a:t>At this stage, </a:t>
            </a:r>
            <a:r>
              <a:rPr lang="en-GB" dirty="0">
                <a:solidFill>
                  <a:srgbClr val="7F7DB0"/>
                </a:solidFill>
              </a:rPr>
              <a:t>nothing indicates that R/Python are falling out of favour</a:t>
            </a:r>
          </a:p>
          <a:p>
            <a:r>
              <a:rPr lang="en-GB" dirty="0"/>
              <a:t>Nevertheless, keep an eye on emerging programming languages, one day you may have to do the switch</a:t>
            </a:r>
          </a:p>
          <a:p>
            <a:endParaRPr lang="en-GB" dirty="0"/>
          </a:p>
        </p:txBody>
      </p:sp>
      <p:sp>
        <p:nvSpPr>
          <p:cNvPr id="3" name="Espace réservé du numéro de diapositive 2">
            <a:extLst>
              <a:ext uri="{FF2B5EF4-FFF2-40B4-BE49-F238E27FC236}">
                <a16:creationId xmlns:a16="http://schemas.microsoft.com/office/drawing/2014/main" id="{9A0B7F49-A094-393A-841E-153257C1FC8D}"/>
              </a:ext>
            </a:extLst>
          </p:cNvPr>
          <p:cNvSpPr>
            <a:spLocks noGrp="1"/>
          </p:cNvSpPr>
          <p:nvPr>
            <p:ph type="sldNum" sz="quarter" idx="12"/>
          </p:nvPr>
        </p:nvSpPr>
        <p:spPr/>
        <p:txBody>
          <a:bodyPr/>
          <a:lstStyle/>
          <a:p>
            <a:fld id="{6F3806FF-9E51-4331-BB90-F49EFA1FA4FC}" type="slidenum">
              <a:rPr lang="fr-FR" smtClean="0"/>
              <a:t>74</a:t>
            </a:fld>
            <a:endParaRPr lang="fr-FR"/>
          </a:p>
        </p:txBody>
      </p:sp>
      <p:pic>
        <p:nvPicPr>
          <p:cNvPr id="8" name="Picture 7" descr="A black text with colorful dots&#10;&#10;Description automatically generated">
            <a:extLst>
              <a:ext uri="{FF2B5EF4-FFF2-40B4-BE49-F238E27FC236}">
                <a16:creationId xmlns:a16="http://schemas.microsoft.com/office/drawing/2014/main" id="{C5DAE150-BDB2-E6AA-62AA-A509B8BA14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6746" y="1527016"/>
            <a:ext cx="1095468" cy="705778"/>
          </a:xfrm>
          <a:prstGeom prst="rect">
            <a:avLst/>
          </a:prstGeom>
        </p:spPr>
      </p:pic>
      <p:pic>
        <p:nvPicPr>
          <p:cNvPr id="10" name="Picture 9" descr="A black background with a black square&#10;&#10;Description automatically generated with medium confidence">
            <a:extLst>
              <a:ext uri="{FF2B5EF4-FFF2-40B4-BE49-F238E27FC236}">
                <a16:creationId xmlns:a16="http://schemas.microsoft.com/office/drawing/2014/main" id="{1518A814-B80B-EB9D-852D-05821F86EA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0325" y="1480160"/>
            <a:ext cx="908050" cy="908048"/>
          </a:xfrm>
          <a:prstGeom prst="rect">
            <a:avLst/>
          </a:prstGeom>
        </p:spPr>
      </p:pic>
      <p:pic>
        <p:nvPicPr>
          <p:cNvPr id="12" name="Picture 11" descr="A blue letter with a black background&#10;&#10;Description automatically generated">
            <a:extLst>
              <a:ext uri="{FF2B5EF4-FFF2-40B4-BE49-F238E27FC236}">
                <a16:creationId xmlns:a16="http://schemas.microsoft.com/office/drawing/2014/main" id="{89E6E47E-8DD9-6F11-B2F0-245AC8B04F5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20966" y="1574259"/>
            <a:ext cx="1910714" cy="719850"/>
          </a:xfrm>
          <a:prstGeom prst="rect">
            <a:avLst/>
          </a:prstGeom>
        </p:spPr>
      </p:pic>
    </p:spTree>
    <p:extLst>
      <p:ext uri="{BB962C8B-B14F-4D97-AF65-F5344CB8AC3E}">
        <p14:creationId xmlns:p14="http://schemas.microsoft.com/office/powerpoint/2010/main" val="355771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Some last ones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022E866D-5DB3-851B-919B-8E1A7428FFB8}"/>
              </a:ext>
            </a:extLst>
          </p:cNvPr>
          <p:cNvSpPr>
            <a:spLocks noGrp="1"/>
          </p:cNvSpPr>
          <p:nvPr>
            <p:ph idx="1"/>
          </p:nvPr>
        </p:nvSpPr>
        <p:spPr/>
        <p:txBody>
          <a:bodyPr/>
          <a:lstStyle/>
          <a:p>
            <a:r>
              <a:rPr lang="en-GB" dirty="0"/>
              <a:t>HTML &amp; CSS</a:t>
            </a:r>
          </a:p>
          <a:p>
            <a:pPr lvl="1"/>
            <a:r>
              <a:rPr lang="en-GB" dirty="0"/>
              <a:t>Very useful if you want to make good-looking dashboards or websites</a:t>
            </a:r>
          </a:p>
          <a:p>
            <a:r>
              <a:rPr lang="en-GB" dirty="0"/>
              <a:t>C/C++</a:t>
            </a:r>
          </a:p>
          <a:p>
            <a:pPr lvl="1"/>
            <a:r>
              <a:rPr lang="en-GB" dirty="0"/>
              <a:t>Many R functions are actually written in C or C++ (check out </a:t>
            </a:r>
            <a:r>
              <a:rPr lang="en-GB" dirty="0" err="1">
                <a:latin typeface="Fira Code" pitchFamily="1" charset="0"/>
                <a:ea typeface="Fira Code" pitchFamily="1" charset="0"/>
                <a:cs typeface="Fira Code" pitchFamily="1" charset="0"/>
              </a:rPr>
              <a:t>Rcpp</a:t>
            </a:r>
            <a:r>
              <a:rPr lang="en-GB" dirty="0"/>
              <a:t> package)</a:t>
            </a:r>
          </a:p>
          <a:p>
            <a:pPr lvl="1"/>
            <a:r>
              <a:rPr lang="en-GB" dirty="0"/>
              <a:t>If you write custom functions for time-critical applications, porting some of these functions to C++ can give you the speed you look for</a:t>
            </a:r>
          </a:p>
          <a:p>
            <a:pPr lvl="1"/>
            <a:r>
              <a:rPr lang="en-GB" dirty="0"/>
              <a:t>However, this is unlikely to concern you</a:t>
            </a:r>
          </a:p>
        </p:txBody>
      </p:sp>
      <p:sp>
        <p:nvSpPr>
          <p:cNvPr id="3" name="Espace réservé du numéro de diapositive 2">
            <a:extLst>
              <a:ext uri="{FF2B5EF4-FFF2-40B4-BE49-F238E27FC236}">
                <a16:creationId xmlns:a16="http://schemas.microsoft.com/office/drawing/2014/main" id="{F74D163E-1113-FE24-907B-EE8A1F8B7F76}"/>
              </a:ext>
            </a:extLst>
          </p:cNvPr>
          <p:cNvSpPr>
            <a:spLocks noGrp="1"/>
          </p:cNvSpPr>
          <p:nvPr>
            <p:ph type="sldNum" sz="quarter" idx="12"/>
          </p:nvPr>
        </p:nvSpPr>
        <p:spPr/>
        <p:txBody>
          <a:bodyPr/>
          <a:lstStyle/>
          <a:p>
            <a:fld id="{6F3806FF-9E51-4331-BB90-F49EFA1FA4FC}" type="slidenum">
              <a:rPr lang="fr-FR" smtClean="0"/>
              <a:t>75</a:t>
            </a:fld>
            <a:endParaRPr lang="fr-FR"/>
          </a:p>
        </p:txBody>
      </p:sp>
      <p:pic>
        <p:nvPicPr>
          <p:cNvPr id="8" name="Picture 7" descr="A blue hexagon with white circle and white plus and white letters&#10;&#10;Description automatically generated">
            <a:extLst>
              <a:ext uri="{FF2B5EF4-FFF2-40B4-BE49-F238E27FC236}">
                <a16:creationId xmlns:a16="http://schemas.microsoft.com/office/drawing/2014/main" id="{078F4BDB-4770-8051-7CC8-2C98A6A198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2180" y="2676646"/>
            <a:ext cx="472440" cy="531888"/>
          </a:xfrm>
          <a:prstGeom prst="rect">
            <a:avLst/>
          </a:prstGeom>
        </p:spPr>
      </p:pic>
    </p:spTree>
    <p:extLst>
      <p:ext uri="{BB962C8B-B14F-4D97-AF65-F5344CB8AC3E}">
        <p14:creationId xmlns:p14="http://schemas.microsoft.com/office/powerpoint/2010/main" val="421255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err="1">
                <a:solidFill>
                  <a:schemeClr val="tx1">
                    <a:lumMod val="75000"/>
                    <a:lumOff val="25000"/>
                  </a:schemeClr>
                </a:solidFill>
              </a:rPr>
              <a:t>Cookiecutter</a:t>
            </a:r>
            <a:r>
              <a:rPr lang="en-GB" dirty="0">
                <a:solidFill>
                  <a:schemeClr val="tx1">
                    <a:lumMod val="75000"/>
                    <a:lumOff val="25000"/>
                  </a:schemeClr>
                </a:solidFill>
              </a:rPr>
              <a:t> Data Science</a:t>
            </a: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r>
              <a:rPr lang="en-US" dirty="0"/>
              <a:t>Python package that provides a basic project structure for data science work: </a:t>
            </a:r>
            <a:r>
              <a:rPr lang="en-US" dirty="0">
                <a:hlinkClick r:id="rId4"/>
              </a:rPr>
              <a:t>https://cookiecutter-data-science.drivendata.org/</a:t>
            </a:r>
            <a:r>
              <a:rPr lang="en-US" dirty="0"/>
              <a:t> </a:t>
            </a:r>
          </a:p>
          <a:p>
            <a:r>
              <a:rPr lang="en-US" dirty="0"/>
              <a:t>With other programming languages, just copy the folder structure</a:t>
            </a:r>
          </a:p>
          <a:p>
            <a:r>
              <a:rPr lang="en-US" dirty="0"/>
              <a:t>Useful when working with others: this is a commonly used skeleton for projects, and other data scientists won’t be lost when working on your project</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5" name="Image 4" descr="Une image contenant cercle, capture d’écran, peinture, art&#10;&#10;Description générée automatiquement">
            <a:extLst>
              <a:ext uri="{FF2B5EF4-FFF2-40B4-BE49-F238E27FC236}">
                <a16:creationId xmlns:a16="http://schemas.microsoft.com/office/drawing/2014/main" id="{BB18E578-0A3D-061F-5E4E-2FFE7098AC1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32958" y="165882"/>
            <a:ext cx="1602420" cy="1602420"/>
          </a:xfrm>
          <a:prstGeom prst="rect">
            <a:avLst/>
          </a:prstGeom>
        </p:spPr>
      </p:pic>
      <p:pic>
        <p:nvPicPr>
          <p:cNvPr id="11" name="Image 10">
            <a:extLst>
              <a:ext uri="{FF2B5EF4-FFF2-40B4-BE49-F238E27FC236}">
                <a16:creationId xmlns:a16="http://schemas.microsoft.com/office/drawing/2014/main" id="{B2A090CF-C08F-D15D-0480-6391FBD803C0}"/>
              </a:ext>
            </a:extLst>
          </p:cNvPr>
          <p:cNvPicPr>
            <a:picLocks noChangeAspect="1"/>
          </p:cNvPicPr>
          <p:nvPr/>
        </p:nvPicPr>
        <p:blipFill rotWithShape="1">
          <a:blip r:embed="rId6"/>
          <a:srcRect b="54175"/>
          <a:stretch/>
        </p:blipFill>
        <p:spPr>
          <a:xfrm>
            <a:off x="990600" y="4551717"/>
            <a:ext cx="4343400" cy="2173118"/>
          </a:xfrm>
          <a:prstGeom prst="rect">
            <a:avLst/>
          </a:prstGeom>
        </p:spPr>
      </p:pic>
      <p:pic>
        <p:nvPicPr>
          <p:cNvPr id="13" name="Image 12">
            <a:extLst>
              <a:ext uri="{FF2B5EF4-FFF2-40B4-BE49-F238E27FC236}">
                <a16:creationId xmlns:a16="http://schemas.microsoft.com/office/drawing/2014/main" id="{049436D9-9513-D181-483A-4C0BC95578FF}"/>
              </a:ext>
            </a:extLst>
          </p:cNvPr>
          <p:cNvPicPr>
            <a:picLocks noChangeAspect="1"/>
          </p:cNvPicPr>
          <p:nvPr/>
        </p:nvPicPr>
        <p:blipFill rotWithShape="1">
          <a:blip r:embed="rId6"/>
          <a:srcRect l="-204" t="46824" r="204" b="7351"/>
          <a:stretch/>
        </p:blipFill>
        <p:spPr>
          <a:xfrm>
            <a:off x="5588816" y="4551717"/>
            <a:ext cx="4343400" cy="2173118"/>
          </a:xfrm>
          <a:prstGeom prst="rect">
            <a:avLst/>
          </a:prstGeom>
        </p:spPr>
      </p:pic>
      <p:sp>
        <p:nvSpPr>
          <p:cNvPr id="3" name="Espace réservé du numéro de diapositive 2">
            <a:extLst>
              <a:ext uri="{FF2B5EF4-FFF2-40B4-BE49-F238E27FC236}">
                <a16:creationId xmlns:a16="http://schemas.microsoft.com/office/drawing/2014/main" id="{CA1D4E5D-836A-0AE2-7C9B-7F804083A9CE}"/>
              </a:ext>
            </a:extLst>
          </p:cNvPr>
          <p:cNvSpPr>
            <a:spLocks noGrp="1"/>
          </p:cNvSpPr>
          <p:nvPr>
            <p:ph type="sldNum" sz="quarter" idx="12"/>
          </p:nvPr>
        </p:nvSpPr>
        <p:spPr/>
        <p:txBody>
          <a:bodyPr/>
          <a:lstStyle/>
          <a:p>
            <a:fld id="{6F3806FF-9E51-4331-BB90-F49EFA1FA4FC}" type="slidenum">
              <a:rPr lang="fr-FR" smtClean="0"/>
              <a:t>76</a:t>
            </a:fld>
            <a:endParaRPr lang="fr-FR"/>
          </a:p>
        </p:txBody>
      </p:sp>
    </p:spTree>
    <p:extLst>
      <p:ext uri="{BB962C8B-B14F-4D97-AF65-F5344CB8AC3E}">
        <p14:creationId xmlns:p14="http://schemas.microsoft.com/office/powerpoint/2010/main" val="2455549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Working with </a:t>
            </a:r>
            <a:r>
              <a:rPr lang="en-GB" dirty="0">
                <a:solidFill>
                  <a:srgbClr val="7F7DB0"/>
                </a:solidFill>
              </a:rPr>
              <a:t>others</a:t>
            </a: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r>
              <a:rPr lang="en-US" dirty="0"/>
              <a:t>Git (+ GitHub, GitLab…)</a:t>
            </a:r>
          </a:p>
          <a:p>
            <a:pPr lvl="1"/>
            <a:r>
              <a:rPr lang="en-US" dirty="0">
                <a:solidFill>
                  <a:srgbClr val="7F7DB0"/>
                </a:solidFill>
              </a:rPr>
              <a:t>Version control </a:t>
            </a:r>
            <a:r>
              <a:rPr lang="en-US" dirty="0"/>
              <a:t>software: keeps track of all modifications in files of a project</a:t>
            </a:r>
          </a:p>
          <a:p>
            <a:pPr lvl="1"/>
            <a:r>
              <a:rPr lang="en-US" dirty="0"/>
              <a:t>Great when working alone to keep a history of all changes you have made</a:t>
            </a:r>
          </a:p>
          <a:p>
            <a:pPr lvl="1"/>
            <a:r>
              <a:rPr lang="en-US" dirty="0"/>
              <a:t>Great when working with others, to check new modifications, review their code…</a:t>
            </a:r>
          </a:p>
          <a:p>
            <a:pPr marL="0" indent="0">
              <a:buNone/>
            </a:pPr>
            <a:endParaRPr lang="en-US" dirty="0"/>
          </a:p>
          <a:p>
            <a:r>
              <a:rPr lang="en-US" dirty="0"/>
              <a:t>Project management tools: Trello, </a:t>
            </a:r>
            <a:r>
              <a:rPr lang="en-US" dirty="0" err="1"/>
              <a:t>ClickUp</a:t>
            </a:r>
            <a:r>
              <a:rPr lang="en-US" dirty="0"/>
              <a:t>…</a:t>
            </a:r>
          </a:p>
          <a:p>
            <a:pPr lvl="1"/>
            <a:r>
              <a:rPr lang="en-US" dirty="0"/>
              <a:t>Used to plan all steps in a project</a:t>
            </a:r>
          </a:p>
          <a:p>
            <a:pPr lvl="1"/>
            <a:r>
              <a:rPr lang="en-US" dirty="0"/>
              <a:t>Very useful if you work on multiple projects to keep</a:t>
            </a:r>
            <a:br>
              <a:rPr lang="en-US" dirty="0"/>
            </a:br>
            <a:r>
              <a:rPr lang="en-US" dirty="0"/>
              <a:t>track of all you have to do</a:t>
            </a:r>
          </a:p>
          <a:p>
            <a:pPr lvl="1"/>
            <a:r>
              <a:rPr lang="en-US" dirty="0"/>
              <a:t>Also great to check or report progress on tasks </a:t>
            </a:r>
          </a:p>
          <a:p>
            <a:pPr lvl="1"/>
            <a:endParaRPr lang="en-US" dirty="0"/>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5" name="Image 4">
            <a:extLst>
              <a:ext uri="{FF2B5EF4-FFF2-40B4-BE49-F238E27FC236}">
                <a16:creationId xmlns:a16="http://schemas.microsoft.com/office/drawing/2014/main" id="{0BD2A524-BF46-E726-3882-ABD1CFDCAA01}"/>
              </a:ext>
            </a:extLst>
          </p:cNvPr>
          <p:cNvPicPr>
            <a:picLocks noChangeAspect="1"/>
          </p:cNvPicPr>
          <p:nvPr/>
        </p:nvPicPr>
        <p:blipFill rotWithShape="1">
          <a:blip r:embed="rId4"/>
          <a:srcRect l="19864" t="1509" b="9199"/>
          <a:stretch/>
        </p:blipFill>
        <p:spPr>
          <a:xfrm>
            <a:off x="8112977" y="3968317"/>
            <a:ext cx="3736538" cy="2760955"/>
          </a:xfrm>
          <a:prstGeom prst="rect">
            <a:avLst/>
          </a:prstGeom>
          <a:ln>
            <a:solidFill>
              <a:srgbClr val="1891C3"/>
            </a:solidFill>
          </a:ln>
        </p:spPr>
      </p:pic>
      <p:sp>
        <p:nvSpPr>
          <p:cNvPr id="3" name="Espace réservé du numéro de diapositive 2">
            <a:extLst>
              <a:ext uri="{FF2B5EF4-FFF2-40B4-BE49-F238E27FC236}">
                <a16:creationId xmlns:a16="http://schemas.microsoft.com/office/drawing/2014/main" id="{CF51511B-A403-1B48-B3B7-E43FDAA075B1}"/>
              </a:ext>
            </a:extLst>
          </p:cNvPr>
          <p:cNvSpPr>
            <a:spLocks noGrp="1"/>
          </p:cNvSpPr>
          <p:nvPr>
            <p:ph type="sldNum" sz="quarter" idx="12"/>
          </p:nvPr>
        </p:nvSpPr>
        <p:spPr/>
        <p:txBody>
          <a:bodyPr/>
          <a:lstStyle/>
          <a:p>
            <a:fld id="{6F3806FF-9E51-4331-BB90-F49EFA1FA4FC}" type="slidenum">
              <a:rPr lang="fr-FR" smtClean="0"/>
              <a:t>77</a:t>
            </a:fld>
            <a:endParaRPr lang="fr-FR"/>
          </a:p>
        </p:txBody>
      </p:sp>
    </p:spTree>
    <p:extLst>
      <p:ext uri="{BB962C8B-B14F-4D97-AF65-F5344CB8AC3E}">
        <p14:creationId xmlns:p14="http://schemas.microsoft.com/office/powerpoint/2010/main" val="2530940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5032376"/>
          </a:xfrm>
        </p:spPr>
        <p:txBody>
          <a:bodyPr>
            <a:normAutofit/>
          </a:bodyPr>
          <a:lstStyle/>
          <a:p>
            <a:pPr marL="0" indent="0">
              <a:buNone/>
            </a:pPr>
            <a:endParaRPr lang="en-US" dirty="0"/>
          </a:p>
          <a:p>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597271"/>
            <a:ext cx="10515600" cy="1325563"/>
          </a:xfrm>
        </p:spPr>
        <p:txBody>
          <a:bodyPr/>
          <a:lstStyle/>
          <a:p>
            <a:r>
              <a:rPr lang="en-US" dirty="0"/>
              <a:t>In two weeks</a:t>
            </a:r>
          </a:p>
        </p:txBody>
      </p:sp>
      <p:sp>
        <p:nvSpPr>
          <p:cNvPr id="2" name="Espace réservé du numéro de diapositive 1">
            <a:extLst>
              <a:ext uri="{FF2B5EF4-FFF2-40B4-BE49-F238E27FC236}">
                <a16:creationId xmlns:a16="http://schemas.microsoft.com/office/drawing/2014/main" id="{6C4BA686-21D0-EADC-BF45-6974B7C6B8AF}"/>
              </a:ext>
            </a:extLst>
          </p:cNvPr>
          <p:cNvSpPr>
            <a:spLocks noGrp="1"/>
          </p:cNvSpPr>
          <p:nvPr>
            <p:ph type="sldNum" sz="quarter" idx="12"/>
          </p:nvPr>
        </p:nvSpPr>
        <p:spPr/>
        <p:txBody>
          <a:bodyPr/>
          <a:lstStyle/>
          <a:p>
            <a:fld id="{6F3806FF-9E51-4331-BB90-F49EFA1FA4FC}" type="slidenum">
              <a:rPr lang="fr-FR" smtClean="0"/>
              <a:t>78</a:t>
            </a:fld>
            <a:endParaRPr lang="fr-FR"/>
          </a:p>
        </p:txBody>
      </p:sp>
      <p:sp>
        <p:nvSpPr>
          <p:cNvPr id="5" name="Content Placeholder 5">
            <a:extLst>
              <a:ext uri="{FF2B5EF4-FFF2-40B4-BE49-F238E27FC236}">
                <a16:creationId xmlns:a16="http://schemas.microsoft.com/office/drawing/2014/main" id="{C2A9BE91-BC75-DE9D-BDBF-FEAA01681C3C}"/>
              </a:ext>
            </a:extLst>
          </p:cNvPr>
          <p:cNvSpPr txBox="1">
            <a:spLocks/>
          </p:cNvSpPr>
          <p:nvPr/>
        </p:nvSpPr>
        <p:spPr>
          <a:xfrm>
            <a:off x="990599" y="1978025"/>
            <a:ext cx="1051559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Programming in R:</a:t>
            </a:r>
          </a:p>
          <a:p>
            <a:r>
              <a:rPr lang="en-US" dirty="0"/>
              <a:t>R programming refresher (hopefully)</a:t>
            </a:r>
          </a:p>
          <a:p>
            <a:r>
              <a:rPr lang="en-US" dirty="0"/>
              <a:t>Big exercise</a:t>
            </a:r>
          </a:p>
          <a:p>
            <a:endParaRPr lang="en-US" dirty="0"/>
          </a:p>
          <a:p>
            <a:pPr marL="0" indent="0">
              <a:buNone/>
            </a:pPr>
            <a:r>
              <a:rPr lang="en-US" dirty="0"/>
              <a:t>Install R and R Studio</a:t>
            </a:r>
          </a:p>
          <a:p>
            <a:pPr marL="0" indent="0">
              <a:buNone/>
            </a:pPr>
            <a:endParaRPr lang="en-US" dirty="0"/>
          </a:p>
          <a:p>
            <a:pPr marL="514350" indent="-514350">
              <a:buFont typeface="+mj-lt"/>
              <a:buAutoNum type="arabicPeriod"/>
            </a:pPr>
            <a:endParaRPr lang="en-US" dirty="0"/>
          </a:p>
        </p:txBody>
      </p:sp>
      <p:pic>
        <p:nvPicPr>
          <p:cNvPr id="8" name="Picture 10" descr="A blue and grey logo&#10;&#10;Description automatically generated">
            <a:extLst>
              <a:ext uri="{FF2B5EF4-FFF2-40B4-BE49-F238E27FC236}">
                <a16:creationId xmlns:a16="http://schemas.microsoft.com/office/drawing/2014/main" id="{3E8F3D65-187F-F69E-59FD-120BBBC00E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610" y="3957794"/>
            <a:ext cx="595932" cy="461848"/>
          </a:xfrm>
          <a:prstGeom prst="rect">
            <a:avLst/>
          </a:prstGeom>
        </p:spPr>
      </p:pic>
    </p:spTree>
    <p:extLst>
      <p:ext uri="{BB962C8B-B14F-4D97-AF65-F5344CB8AC3E}">
        <p14:creationId xmlns:p14="http://schemas.microsoft.com/office/powerpoint/2010/main" val="1578028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910BB4-E7B2-7DC9-2538-B5B2F3699179}"/>
            </a:ext>
          </a:extLst>
        </p:cNvPr>
        <p:cNvGrpSpPr/>
        <p:nvPr/>
      </p:nvGrpSpPr>
      <p:grpSpPr>
        <a:xfrm>
          <a:off x="0" y="0"/>
          <a:ext cx="0" cy="0"/>
          <a:chOff x="0" y="0"/>
          <a:chExt cx="0" cy="0"/>
        </a:xfrm>
      </p:grpSpPr>
      <p:pic>
        <p:nvPicPr>
          <p:cNvPr id="10" name="Picture 9" descr="A blue and black background&#10;&#10;Description automatically generated">
            <a:extLst>
              <a:ext uri="{FF2B5EF4-FFF2-40B4-BE49-F238E27FC236}">
                <a16:creationId xmlns:a16="http://schemas.microsoft.com/office/drawing/2014/main" id="{C9126DA4-8BCC-1843-F6CC-A157D2BF2238}"/>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2" name="Title 1">
            <a:extLst>
              <a:ext uri="{FF2B5EF4-FFF2-40B4-BE49-F238E27FC236}">
                <a16:creationId xmlns:a16="http://schemas.microsoft.com/office/drawing/2014/main" id="{0931C25A-11C0-8726-5096-8A2A50A2C24F}"/>
              </a:ext>
            </a:extLst>
          </p:cNvPr>
          <p:cNvSpPr>
            <a:spLocks noGrp="1"/>
          </p:cNvSpPr>
          <p:nvPr>
            <p:ph type="title"/>
          </p:nvPr>
        </p:nvSpPr>
        <p:spPr/>
        <p:txBody>
          <a:bodyPr/>
          <a:lstStyle/>
          <a:p>
            <a:r>
              <a:rPr lang="en-GB" dirty="0"/>
              <a:t>Internships (1)</a:t>
            </a:r>
          </a:p>
        </p:txBody>
      </p:sp>
      <p:sp>
        <p:nvSpPr>
          <p:cNvPr id="8" name="Content Placeholder 7">
            <a:extLst>
              <a:ext uri="{FF2B5EF4-FFF2-40B4-BE49-F238E27FC236}">
                <a16:creationId xmlns:a16="http://schemas.microsoft.com/office/drawing/2014/main" id="{D8E8A902-EB8E-1291-B61F-C97F34486294}"/>
              </a:ext>
            </a:extLst>
          </p:cNvPr>
          <p:cNvSpPr>
            <a:spLocks noGrp="1"/>
          </p:cNvSpPr>
          <p:nvPr>
            <p:ph idx="1"/>
          </p:nvPr>
        </p:nvSpPr>
        <p:spPr>
          <a:xfrm>
            <a:off x="838200" y="1825624"/>
            <a:ext cx="10934700" cy="4784725"/>
          </a:xfrm>
        </p:spPr>
        <p:txBody>
          <a:bodyPr>
            <a:normAutofit/>
          </a:bodyPr>
          <a:lstStyle/>
          <a:p>
            <a:r>
              <a:rPr lang="en-GB" noProof="0" dirty="0">
                <a:solidFill>
                  <a:schemeClr val="tx1"/>
                </a:solidFill>
              </a:rPr>
              <a:t>I typically hire interns every year at the ORS:</a:t>
            </a:r>
          </a:p>
          <a:p>
            <a:pPr lvl="1"/>
            <a:r>
              <a:rPr lang="en-GB" noProof="0" dirty="0">
                <a:solidFill>
                  <a:schemeClr val="tx1"/>
                </a:solidFill>
              </a:rPr>
              <a:t>2024: 1 student from M2 MASS POP, for 6 months. Worked on an imputation methodology for the national emergency service datasets (RPU, ~20 million stays each year in France)</a:t>
            </a:r>
          </a:p>
          <a:p>
            <a:pPr lvl="1"/>
            <a:r>
              <a:rPr lang="en-GB" noProof="0" dirty="0">
                <a:solidFill>
                  <a:schemeClr val="tx1"/>
                </a:solidFill>
              </a:rPr>
              <a:t>2025: 2 DADEE students, for 6 and 3 months.</a:t>
            </a:r>
          </a:p>
          <a:p>
            <a:pPr lvl="2"/>
            <a:r>
              <a:rPr lang="en-GB" noProof="0" dirty="0">
                <a:solidFill>
                  <a:schemeClr val="tx1"/>
                </a:solidFill>
              </a:rPr>
              <a:t>One worked on writing a paper about a novel complexity scale for emergency stays based on ICD-10 diagnostics</a:t>
            </a:r>
          </a:p>
          <a:p>
            <a:pPr lvl="2"/>
            <a:r>
              <a:rPr lang="en-GB" dirty="0">
                <a:solidFill>
                  <a:schemeClr val="tx1"/>
                </a:solidFill>
              </a:rPr>
              <a:t>The other worked on the validation of an adequacy indicator for emergency stays using survey data among physicians in emergency services</a:t>
            </a:r>
          </a:p>
          <a:p>
            <a:pPr lvl="1"/>
            <a:r>
              <a:rPr lang="en-GB" dirty="0">
                <a:solidFill>
                  <a:schemeClr val="tx1"/>
                </a:solidFill>
              </a:rPr>
              <a:t>2026: no plans yet, but it is likely we will have work to give</a:t>
            </a:r>
          </a:p>
          <a:p>
            <a:r>
              <a:rPr lang="en-GB" dirty="0">
                <a:solidFill>
                  <a:schemeClr val="tx1"/>
                </a:solidFill>
              </a:rPr>
              <a:t>The internships always involve statistical work</a:t>
            </a:r>
          </a:p>
        </p:txBody>
      </p:sp>
      <p:sp>
        <p:nvSpPr>
          <p:cNvPr id="3" name="Espace réservé du numéro de diapositive 2">
            <a:extLst>
              <a:ext uri="{FF2B5EF4-FFF2-40B4-BE49-F238E27FC236}">
                <a16:creationId xmlns:a16="http://schemas.microsoft.com/office/drawing/2014/main" id="{6B2F9DAE-50E3-9A74-6DFE-ED90917EC43F}"/>
              </a:ext>
            </a:extLst>
          </p:cNvPr>
          <p:cNvSpPr>
            <a:spLocks noGrp="1"/>
          </p:cNvSpPr>
          <p:nvPr>
            <p:ph type="sldNum" sz="quarter" idx="12"/>
          </p:nvPr>
        </p:nvSpPr>
        <p:spPr/>
        <p:txBody>
          <a:bodyPr/>
          <a:lstStyle/>
          <a:p>
            <a:fld id="{6F3806FF-9E51-4331-BB90-F49EFA1FA4FC}" type="slidenum">
              <a:rPr lang="fr-FR" smtClean="0"/>
              <a:t>8</a:t>
            </a:fld>
            <a:endParaRPr lang="fr-FR"/>
          </a:p>
        </p:txBody>
      </p:sp>
      <p:pic>
        <p:nvPicPr>
          <p:cNvPr id="7" name="Image 6">
            <a:extLst>
              <a:ext uri="{FF2B5EF4-FFF2-40B4-BE49-F238E27FC236}">
                <a16:creationId xmlns:a16="http://schemas.microsoft.com/office/drawing/2014/main" id="{9B4090B2-89C3-A75C-FEB4-A99CAD16070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9545952" y="523875"/>
            <a:ext cx="1807848" cy="1165224"/>
          </a:xfrm>
          <a:prstGeom prst="rect">
            <a:avLst/>
          </a:prstGeom>
        </p:spPr>
      </p:pic>
    </p:spTree>
    <p:extLst>
      <p:ext uri="{BB962C8B-B14F-4D97-AF65-F5344CB8AC3E}">
        <p14:creationId xmlns:p14="http://schemas.microsoft.com/office/powerpoint/2010/main" val="6823053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934BEB-5E5C-49D8-7137-B2F58D09A4DE}"/>
            </a:ext>
          </a:extLst>
        </p:cNvPr>
        <p:cNvGrpSpPr/>
        <p:nvPr/>
      </p:nvGrpSpPr>
      <p:grpSpPr>
        <a:xfrm>
          <a:off x="0" y="0"/>
          <a:ext cx="0" cy="0"/>
          <a:chOff x="0" y="0"/>
          <a:chExt cx="0" cy="0"/>
        </a:xfrm>
      </p:grpSpPr>
      <p:pic>
        <p:nvPicPr>
          <p:cNvPr id="10" name="Picture 9" descr="A blue and black background&#10;&#10;Description automatically generated">
            <a:extLst>
              <a:ext uri="{FF2B5EF4-FFF2-40B4-BE49-F238E27FC236}">
                <a16:creationId xmlns:a16="http://schemas.microsoft.com/office/drawing/2014/main" id="{C38D4E4C-235B-0281-1B03-2742D15DB4ED}"/>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2" name="Title 1">
            <a:extLst>
              <a:ext uri="{FF2B5EF4-FFF2-40B4-BE49-F238E27FC236}">
                <a16:creationId xmlns:a16="http://schemas.microsoft.com/office/drawing/2014/main" id="{F729C94D-05C6-BEE2-2E67-B82543200336}"/>
              </a:ext>
            </a:extLst>
          </p:cNvPr>
          <p:cNvSpPr>
            <a:spLocks noGrp="1"/>
          </p:cNvSpPr>
          <p:nvPr>
            <p:ph type="title"/>
          </p:nvPr>
        </p:nvSpPr>
        <p:spPr/>
        <p:txBody>
          <a:bodyPr/>
          <a:lstStyle/>
          <a:p>
            <a:r>
              <a:rPr lang="en-GB" dirty="0"/>
              <a:t>Internships (2)</a:t>
            </a:r>
          </a:p>
        </p:txBody>
      </p:sp>
      <p:sp>
        <p:nvSpPr>
          <p:cNvPr id="8" name="Content Placeholder 7">
            <a:extLst>
              <a:ext uri="{FF2B5EF4-FFF2-40B4-BE49-F238E27FC236}">
                <a16:creationId xmlns:a16="http://schemas.microsoft.com/office/drawing/2014/main" id="{1A062E1F-7E3F-DD02-E785-EF2F34E440AA}"/>
              </a:ext>
            </a:extLst>
          </p:cNvPr>
          <p:cNvSpPr>
            <a:spLocks noGrp="1"/>
          </p:cNvSpPr>
          <p:nvPr>
            <p:ph idx="1"/>
          </p:nvPr>
        </p:nvSpPr>
        <p:spPr>
          <a:xfrm>
            <a:off x="838200" y="1825624"/>
            <a:ext cx="10934700" cy="5032376"/>
          </a:xfrm>
        </p:spPr>
        <p:txBody>
          <a:bodyPr>
            <a:normAutofit/>
          </a:bodyPr>
          <a:lstStyle/>
          <a:p>
            <a:r>
              <a:rPr lang="en-GB" dirty="0">
                <a:solidFill>
                  <a:schemeClr val="tx1"/>
                </a:solidFill>
              </a:rPr>
              <a:t>Stats will be done </a:t>
            </a:r>
            <a:r>
              <a:rPr lang="en-GB" dirty="0">
                <a:solidFill>
                  <a:srgbClr val="3391B0"/>
                </a:solidFill>
              </a:rPr>
              <a:t>using R </a:t>
            </a:r>
            <a:r>
              <a:rPr lang="en-GB" dirty="0"/>
              <a:t>(+ maybe a bit of SAS)</a:t>
            </a:r>
          </a:p>
          <a:p>
            <a:pPr lvl="1"/>
            <a:r>
              <a:rPr lang="en-GB" dirty="0"/>
              <a:t>This is non-negotiable (:</a:t>
            </a:r>
          </a:p>
          <a:p>
            <a:r>
              <a:rPr lang="en-GB" dirty="0"/>
              <a:t>The complexity of the statistical work will vary</a:t>
            </a:r>
          </a:p>
          <a:p>
            <a:pPr lvl="1"/>
            <a:r>
              <a:rPr lang="en-GB" dirty="0"/>
              <a:t>It is very unlikely to involve heavy Machine Learning or Big Data</a:t>
            </a:r>
          </a:p>
          <a:p>
            <a:pPr lvl="1"/>
            <a:r>
              <a:rPr lang="en-GB" dirty="0"/>
              <a:t>Good opportunity to get a foothold in research</a:t>
            </a:r>
          </a:p>
          <a:p>
            <a:r>
              <a:rPr lang="en-GB" dirty="0"/>
              <a:t>Other info: </a:t>
            </a:r>
          </a:p>
          <a:p>
            <a:pPr lvl="1"/>
            <a:r>
              <a:rPr lang="en-GB" dirty="0"/>
              <a:t>The pay is the legal minimum in France (~600€ a month?)</a:t>
            </a:r>
          </a:p>
          <a:p>
            <a:pPr lvl="1"/>
            <a:r>
              <a:rPr lang="en-GB" dirty="0">
                <a:solidFill>
                  <a:schemeClr val="tx1"/>
                </a:solidFill>
              </a:rPr>
              <a:t>It is very unlikely we will hire you after the internship (because no 💸)</a:t>
            </a:r>
          </a:p>
          <a:p>
            <a:pPr lvl="1"/>
            <a:r>
              <a:rPr lang="en-GB" dirty="0">
                <a:solidFill>
                  <a:schemeClr val="tx1"/>
                </a:solidFill>
              </a:rPr>
              <a:t>35h/week</a:t>
            </a:r>
          </a:p>
          <a:p>
            <a:pPr lvl="1"/>
            <a:r>
              <a:rPr lang="en-GB" dirty="0">
                <a:solidFill>
                  <a:schemeClr val="tx1"/>
                </a:solidFill>
              </a:rPr>
              <a:t>English is fine (it’s a plus if you can speak a bit of French so you can get along with the other colleagues)</a:t>
            </a:r>
          </a:p>
          <a:p>
            <a:pPr lvl="1"/>
            <a:r>
              <a:rPr lang="en-GB" dirty="0">
                <a:solidFill>
                  <a:schemeClr val="tx1"/>
                </a:solidFill>
              </a:rPr>
              <a:t>Location: Faculté de </a:t>
            </a:r>
            <a:r>
              <a:rPr lang="en-GB" dirty="0" err="1">
                <a:solidFill>
                  <a:schemeClr val="tx1"/>
                </a:solidFill>
              </a:rPr>
              <a:t>Médecine</a:t>
            </a:r>
            <a:r>
              <a:rPr lang="en-GB" dirty="0">
                <a:solidFill>
                  <a:schemeClr val="tx1"/>
                </a:solidFill>
              </a:rPr>
              <a:t> de la Timone, in Marseille</a:t>
            </a:r>
          </a:p>
        </p:txBody>
      </p:sp>
      <p:sp>
        <p:nvSpPr>
          <p:cNvPr id="3" name="Espace réservé du numéro de diapositive 2">
            <a:extLst>
              <a:ext uri="{FF2B5EF4-FFF2-40B4-BE49-F238E27FC236}">
                <a16:creationId xmlns:a16="http://schemas.microsoft.com/office/drawing/2014/main" id="{3D5E1C89-2F5F-EE83-FAE3-E0FC899D3AB1}"/>
              </a:ext>
            </a:extLst>
          </p:cNvPr>
          <p:cNvSpPr>
            <a:spLocks noGrp="1"/>
          </p:cNvSpPr>
          <p:nvPr>
            <p:ph type="sldNum" sz="quarter" idx="12"/>
          </p:nvPr>
        </p:nvSpPr>
        <p:spPr/>
        <p:txBody>
          <a:bodyPr/>
          <a:lstStyle/>
          <a:p>
            <a:fld id="{6F3806FF-9E51-4331-BB90-F49EFA1FA4FC}" type="slidenum">
              <a:rPr lang="fr-FR" smtClean="0"/>
              <a:t>9</a:t>
            </a:fld>
            <a:endParaRPr lang="fr-FR"/>
          </a:p>
        </p:txBody>
      </p:sp>
    </p:spTree>
    <p:extLst>
      <p:ext uri="{BB962C8B-B14F-4D97-AF65-F5344CB8AC3E}">
        <p14:creationId xmlns:p14="http://schemas.microsoft.com/office/powerpoint/2010/main" val="28409148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466</TotalTime>
  <Words>6923</Words>
  <Application>Microsoft Office PowerPoint</Application>
  <PresentationFormat>Grand écran</PresentationFormat>
  <Paragraphs>753</Paragraphs>
  <Slides>78</Slides>
  <Notes>68</Notes>
  <HiddenSlides>1</HiddenSlides>
  <MMClips>2</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78</vt:i4>
      </vt:variant>
    </vt:vector>
  </HeadingPairs>
  <TitlesOfParts>
    <vt:vector size="86" baseType="lpstr">
      <vt:lpstr>Source Sans Pro</vt:lpstr>
      <vt:lpstr>Wingdings</vt:lpstr>
      <vt:lpstr>Esteban</vt:lpstr>
      <vt:lpstr>Aptos</vt:lpstr>
      <vt:lpstr>Fira Code</vt:lpstr>
      <vt:lpstr>Montserrat</vt:lpstr>
      <vt:lpstr>Arial</vt:lpstr>
      <vt:lpstr>Office Theme</vt:lpstr>
      <vt:lpstr>Practising data science in the real world</vt:lpstr>
      <vt:lpstr>What is this class about?</vt:lpstr>
      <vt:lpstr>How I made this class</vt:lpstr>
      <vt:lpstr>On the matter of books</vt:lpstr>
      <vt:lpstr>Who am I?</vt:lpstr>
      <vt:lpstr>Stuff I have worked on</vt:lpstr>
      <vt:lpstr>Stuff I have worked on</vt:lpstr>
      <vt:lpstr>Internships (1)</vt:lpstr>
      <vt:lpstr>Internships (2)</vt:lpstr>
      <vt:lpstr>Additional info on the course</vt:lpstr>
      <vt:lpstr>Github/Final assignment</vt:lpstr>
      <vt:lpstr>Final assignment</vt:lpstr>
      <vt:lpstr>AI: my stance in this class</vt:lpstr>
      <vt:lpstr>AI: my stance in this class</vt:lpstr>
      <vt:lpstr>AI for R programming</vt:lpstr>
      <vt:lpstr>Présentation PowerPoint</vt:lpstr>
      <vt:lpstr>Questions? I’ll answer questions about jobs, work experience as a data scientist, projects, life…</vt:lpstr>
      <vt:lpstr>Summary</vt:lpstr>
      <vt:lpstr>Summary</vt:lpstr>
      <vt:lpstr>I. Defining needs</vt:lpstr>
      <vt:lpstr>What we’ll see</vt:lpstr>
      <vt:lpstr>Présentation PowerPoint</vt:lpstr>
      <vt:lpstr>🌈Data science🌈 What? Why?</vt:lpstr>
      <vt:lpstr>🌈Data science🌈 What? Why?</vt:lpstr>
      <vt:lpstr>Key takeaway (read this every night before bed)</vt:lpstr>
      <vt:lpstr>But what is data?</vt:lpstr>
      <vt:lpstr>Deconstructing data</vt:lpstr>
      <vt:lpstr>Data as obtained, not given</vt:lpstr>
      <vt:lpstr>Data as capta</vt:lpstr>
      <vt:lpstr>Data lifecycle</vt:lpstr>
      <vt:lpstr>Data lifecycle</vt:lpstr>
      <vt:lpstr>Data lifecycle</vt:lpstr>
      <vt:lpstr>Data lifecycle</vt:lpstr>
      <vt:lpstr>Data lifecycle</vt:lpstr>
      <vt:lpstr>Data lifecycle</vt:lpstr>
      <vt:lpstr>Data lifecycle</vt:lpstr>
      <vt:lpstr>Data lifecycle</vt:lpstr>
      <vt:lpstr>Data lifecycle</vt:lpstr>
      <vt:lpstr>Data lifecycle</vt:lpstr>
      <vt:lpstr>Data lifecycle</vt:lpstr>
      <vt:lpstr>Data lifecycle</vt:lpstr>
      <vt:lpstr>Data lifecycle</vt:lpstr>
      <vt:lpstr>I. Defining needs</vt:lpstr>
      <vt:lpstr>Back to business</vt:lpstr>
      <vt:lpstr>Planning analyses (1)</vt:lpstr>
      <vt:lpstr>Planning analyses (2)</vt:lpstr>
      <vt:lpstr>Planning analyses (3)</vt:lpstr>
      <vt:lpstr>Common variable/data types</vt:lpstr>
      <vt:lpstr>Quantitative variables</vt:lpstr>
      <vt:lpstr>Dates</vt:lpstr>
      <vt:lpstr>Qualitative variables</vt:lpstr>
      <vt:lpstr>Text</vt:lpstr>
      <vt:lpstr>Images</vt:lpstr>
      <vt:lpstr>What analyses?</vt:lpstr>
      <vt:lpstr>What models?</vt:lpstr>
      <vt:lpstr>What models, but for my data? (1)</vt:lpstr>
      <vt:lpstr>Supervised learning</vt:lpstr>
      <vt:lpstr>Supervised learning</vt:lpstr>
      <vt:lpstr>Some weird cases (1)</vt:lpstr>
      <vt:lpstr>Some weird cases (2)</vt:lpstr>
      <vt:lpstr>What models, but for my data? (2)</vt:lpstr>
      <vt:lpstr>Unsupervised learning (1)</vt:lpstr>
      <vt:lpstr>Unsupervised learning (2)</vt:lpstr>
      <vt:lpstr>What models, but for my data? (3)</vt:lpstr>
      <vt:lpstr>Google Big Query models cheat sheet</vt:lpstr>
      <vt:lpstr>What variables to include?</vt:lpstr>
      <vt:lpstr>What potential biases?</vt:lpstr>
      <vt:lpstr>What to report?</vt:lpstr>
      <vt:lpstr>How much resources?</vt:lpstr>
      <vt:lpstr>What programming language? (1)</vt:lpstr>
      <vt:lpstr>Popular languages</vt:lpstr>
      <vt:lpstr>Popular languages: the big ones</vt:lpstr>
      <vt:lpstr>Popular languages: the paid ones</vt:lpstr>
      <vt:lpstr>Rising languages?</vt:lpstr>
      <vt:lpstr>Some last ones</vt:lpstr>
      <vt:lpstr>Cookiecutter Data Science</vt:lpstr>
      <vt:lpstr>Working with others</vt:lpstr>
      <vt:lpstr>In two weeks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Dimitri Scronias</dc:creator>
  <cp:lastModifiedBy>dimitri.scronias</cp:lastModifiedBy>
  <cp:revision>228</cp:revision>
  <dcterms:created xsi:type="dcterms:W3CDTF">2024-07-27T21:19:28Z</dcterms:created>
  <dcterms:modified xsi:type="dcterms:W3CDTF">2025-09-08T14:09:53Z</dcterms:modified>
</cp:coreProperties>
</file>

<file path=docProps/thumbnail.jpeg>
</file>